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0" r:id="rId1"/>
    <p:sldMasterId id="2147483689" r:id="rId2"/>
    <p:sldMasterId id="2147483707" r:id="rId3"/>
  </p:sldMasterIdLst>
  <p:notesMasterIdLst>
    <p:notesMasterId r:id="rId60"/>
  </p:notesMasterIdLst>
  <p:sldIdLst>
    <p:sldId id="257" r:id="rId4"/>
    <p:sldId id="352" r:id="rId5"/>
    <p:sldId id="353" r:id="rId6"/>
    <p:sldId id="354" r:id="rId7"/>
    <p:sldId id="355" r:id="rId8"/>
    <p:sldId id="356" r:id="rId9"/>
    <p:sldId id="305" r:id="rId10"/>
    <p:sldId id="307" r:id="rId11"/>
    <p:sldId id="260" r:id="rId12"/>
    <p:sldId id="730" r:id="rId13"/>
    <p:sldId id="736" r:id="rId14"/>
    <p:sldId id="261" r:id="rId15"/>
    <p:sldId id="266" r:id="rId16"/>
    <p:sldId id="270" r:id="rId17"/>
    <p:sldId id="267" r:id="rId18"/>
    <p:sldId id="268" r:id="rId19"/>
    <p:sldId id="269" r:id="rId20"/>
    <p:sldId id="392" r:id="rId21"/>
    <p:sldId id="282" r:id="rId22"/>
    <p:sldId id="285" r:id="rId23"/>
    <p:sldId id="294" r:id="rId24"/>
    <p:sldId id="300" r:id="rId25"/>
    <p:sldId id="263" r:id="rId26"/>
    <p:sldId id="292" r:id="rId27"/>
    <p:sldId id="301" r:id="rId28"/>
    <p:sldId id="293" r:id="rId29"/>
    <p:sldId id="271" r:id="rId30"/>
    <p:sldId id="274" r:id="rId31"/>
    <p:sldId id="272" r:id="rId32"/>
    <p:sldId id="720" r:id="rId33"/>
    <p:sldId id="721" r:id="rId34"/>
    <p:sldId id="722" r:id="rId35"/>
    <p:sldId id="723" r:id="rId36"/>
    <p:sldId id="724" r:id="rId37"/>
    <p:sldId id="278" r:id="rId38"/>
    <p:sldId id="279" r:id="rId39"/>
    <p:sldId id="318" r:id="rId40"/>
    <p:sldId id="309" r:id="rId41"/>
    <p:sldId id="393" r:id="rId42"/>
    <p:sldId id="321" r:id="rId43"/>
    <p:sldId id="320" r:id="rId44"/>
    <p:sldId id="314" r:id="rId45"/>
    <p:sldId id="480" r:id="rId46"/>
    <p:sldId id="323" r:id="rId47"/>
    <p:sldId id="316" r:id="rId48"/>
    <p:sldId id="322" r:id="rId49"/>
    <p:sldId id="291" r:id="rId50"/>
    <p:sldId id="296" r:id="rId51"/>
    <p:sldId id="554" r:id="rId52"/>
    <p:sldId id="555" r:id="rId53"/>
    <p:sldId id="556" r:id="rId54"/>
    <p:sldId id="327" r:id="rId55"/>
    <p:sldId id="481" r:id="rId56"/>
    <p:sldId id="482" r:id="rId57"/>
    <p:sldId id="483" r:id="rId58"/>
    <p:sldId id="737" r:id="rId59"/>
  </p:sldIdLst>
  <p:sldSz cx="12192000" cy="6858000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Dakota" pitchFamily="2" charset="0"/>
      <p:regular r:id="rId65"/>
    </p:embeddedFont>
    <p:embeddedFont>
      <p:font typeface="Dakota Regular" pitchFamily="2" charset="0"/>
      <p:regular r:id="rId66"/>
    </p:embeddedFont>
    <p:embeddedFont>
      <p:font typeface="ProFontWindows" panose="020B0604020202020204" pitchFamily="34" charset="0"/>
      <p:regular r:id="rId67"/>
    </p:embeddedFont>
    <p:embeddedFont>
      <p:font typeface="Segoe UI" panose="020B0502040204020203" pitchFamily="34" charset="0"/>
      <p:regular r:id="rId68"/>
      <p:bold r:id="rId69"/>
      <p:italic r:id="rId70"/>
      <p:boldItalic r:id="rId71"/>
    </p:embeddedFont>
    <p:embeddedFont>
      <p:font typeface="Segoe UI Light" panose="020B0502040204020203" pitchFamily="34" charset="0"/>
      <p:regular r:id="rId72"/>
      <p:italic r:id="rId73"/>
    </p:embeddedFont>
    <p:embeddedFont>
      <p:font typeface="Segoe UI Semibold" panose="020B0502040204020203" pitchFamily="34" charset="0"/>
      <p:regular r:id="rId74"/>
      <p:bold r:id="rId75"/>
      <p:italic r:id="rId76"/>
      <p:boldItalic r:id="rId77"/>
    </p:embeddedFont>
    <p:embeddedFont>
      <p:font typeface="Segoe UI Semilight" panose="020B0402040204020203" pitchFamily="34" charset="0"/>
      <p:regular r:id="rId78"/>
      <p:italic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A1719"/>
    <a:srgbClr val="65686C"/>
    <a:srgbClr val="70717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8"/>
    <p:restoredTop sz="82670"/>
  </p:normalViewPr>
  <p:slideViewPr>
    <p:cSldViewPr snapToGrid="0">
      <p:cViewPr varScale="1">
        <p:scale>
          <a:sx n="111" d="100"/>
          <a:sy n="111" d="100"/>
        </p:scale>
        <p:origin x="704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5" Type="http://schemas.openxmlformats.org/officeDocument/2006/relationships/slide" Target="slides/slide2.xml"/><Relationship Id="rId61" Type="http://schemas.openxmlformats.org/officeDocument/2006/relationships/font" Target="fonts/font1.fntdata"/><Relationship Id="rId82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2.fntdata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7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6.fntdata"/><Relationship Id="rId7" Type="http://schemas.openxmlformats.org/officeDocument/2006/relationships/slide" Target="slides/slide4.xml"/><Relationship Id="rId71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BF72C-0086-D04C-8E4C-1048BC19C05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3E2D7-FD64-A948-8E54-C9ABEF028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9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Spatial work – in R not ArcGIS (any classes?)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95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Everything you do in </a:t>
            </a:r>
            <a:r>
              <a:rPr lang="en-US" dirty="0" err="1"/>
              <a:t>stata</a:t>
            </a:r>
            <a:r>
              <a:rPr lang="en-US" dirty="0"/>
              <a:t> has to be a function, so to use as calculator have to type display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45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75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“” indicates string so </a:t>
            </a:r>
            <a:r>
              <a:rPr lang="en-US" dirty="0" err="1"/>
              <a:t>stata</a:t>
            </a:r>
            <a:r>
              <a:rPr lang="en-US" dirty="0"/>
              <a:t> won’t evaluate, it’ll just display text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95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click on error message code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18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13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Completing involved tasks</a:t>
            </a:r>
          </a:p>
          <a:p>
            <a:pPr lvl="1"/>
            <a:r>
              <a:rPr lang="en-US"/>
              <a:t>Almost everything you do will be more than a few lines of code.</a:t>
            </a:r>
          </a:p>
          <a:p>
            <a:r>
              <a:rPr lang="en-US"/>
              <a:t>Reproducibility</a:t>
            </a:r>
          </a:p>
          <a:p>
            <a:pPr lvl="1"/>
            <a:r>
              <a:rPr lang="en-US"/>
              <a:t>You (and others) can repeat your analytic technique on different data</a:t>
            </a:r>
          </a:p>
          <a:p>
            <a:r>
              <a:rPr lang="en-US"/>
              <a:t>Documentation</a:t>
            </a:r>
          </a:p>
          <a:p>
            <a:pPr lvl="1"/>
            <a:r>
              <a:rPr lang="en-US"/>
              <a:t>Hmm, what regression did I run on that dataset I analyzed two months ago?</a:t>
            </a:r>
          </a:p>
          <a:p>
            <a:r>
              <a:rPr lang="en-US"/>
              <a:t>Ease of making</a:t>
            </a:r>
            <a:r>
              <a:rPr lang="en-US" baseline="0"/>
              <a:t> changes</a:t>
            </a:r>
            <a:endParaRPr lang="en-US"/>
          </a:p>
          <a:p>
            <a:pPr lvl="1"/>
            <a:r>
              <a:rPr lang="en-US"/>
              <a:t>You can perform different analyses with simple changes and easily solve mistakes you’ve made.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AAAAD-4A41-4E64-9B96-6D22E6CAAD4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35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* can’t be used mid-line, it has the start with *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// allows you to comment at end of code or at start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/// continues command on next line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* is only usable comment style in command line, whereas the others all work in do file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08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 or function + r – hotkey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AAAAD-4A41-4E64-9B96-6D22E6CAAD4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4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AAAAD-4A41-4E64-9B96-6D22E6CAAD4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4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.</a:t>
            </a:r>
            <a:r>
              <a:rPr lang="en-US" dirty="0" err="1"/>
              <a:t>dta</a:t>
            </a:r>
            <a:r>
              <a:rPr lang="en-US" dirty="0"/>
              <a:t> files unless you are sharing across platforms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36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language = agile, powerful &amp; intuitive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70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Clear is optional – if you have a dataset open, it will clear out current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50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more off = pours out all output instead of by page, optional pending preference</a:t>
            </a:r>
          </a:p>
          <a:p>
            <a:endParaRPr lang="en-US" dirty="0"/>
          </a:p>
          <a:p>
            <a:r>
              <a:rPr lang="en-US" dirty="0"/>
              <a:t>Cd = setting working directory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E3E2D7-FD64-A948-8E54-C9ABEF0285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335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time you need to use quotes is if there’s a space in </a:t>
            </a:r>
            <a:r>
              <a:rPr lang="en-US" dirty="0" err="1"/>
              <a:t>filepath</a:t>
            </a:r>
            <a:r>
              <a:rPr lang="en-US" dirty="0"/>
              <a:t> name – otherwise you can use quotes or not use quotes </a:t>
            </a:r>
          </a:p>
          <a:p>
            <a:r>
              <a:rPr lang="en-US" dirty="0"/>
              <a:t>/ for mac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E3E2D7-FD64-A948-8E54-C9ABEF0285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747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(9/5/13 16:04) -----</a:t>
            </a:r>
          </a:p>
          <a:p>
            <a:r>
              <a:rPr lang="en-US"/>
              <a:t>fix mortality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E3E2D7-FD64-A948-8E54-C9ABEF0285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7447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Dropdown menus are helpful for learning, but its slower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59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 line is good for figuring out commands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67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do files when doing formal data management or working with blocks of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41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abbreviate too much because it’s hard to look at after the fact OR abbreviate to a readable code (ex: gen for generate instead of just g)</a:t>
            </a:r>
          </a:p>
          <a:p>
            <a:r>
              <a:rPr lang="en-US" dirty="0"/>
              <a:t>Abbreviating commands is acceptable</a:t>
            </a:r>
          </a:p>
          <a:p>
            <a:r>
              <a:rPr lang="en-US" dirty="0"/>
              <a:t>Abbreviating variable names is bad practice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67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Floating point precision is generally ok for public health work </a:t>
            </a:r>
          </a:p>
          <a:p>
            <a:endParaRPr lang="en-US" dirty="0"/>
          </a:p>
          <a:p>
            <a:r>
              <a:rPr lang="en-US" dirty="0"/>
              <a:t>Don’t have factor variables, but something similar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45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65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Missing </a:t>
            </a:r>
            <a:r>
              <a:rPr lang="en-US" dirty="0" err="1"/>
              <a:t>numerics</a:t>
            </a:r>
            <a:r>
              <a:rPr lang="en-US" dirty="0"/>
              <a:t> indicated as . (or specialty .a, .b, etc.). The specialty missing </a:t>
            </a:r>
            <a:r>
              <a:rPr lang="en-US" dirty="0" err="1"/>
              <a:t>numerics</a:t>
            </a:r>
            <a:r>
              <a:rPr lang="en-US" dirty="0"/>
              <a:t> can be used to indicate someone refused to answer, data entry error, no answer, etc. Indicated different reasons for missingness. </a:t>
            </a:r>
          </a:p>
          <a:p>
            <a:endParaRPr lang="en-US" dirty="0"/>
          </a:p>
          <a:p>
            <a:r>
              <a:rPr lang="en-US" dirty="0"/>
              <a:t>When using greater than in </a:t>
            </a:r>
            <a:r>
              <a:rPr lang="en-US" dirty="0" err="1"/>
              <a:t>stata</a:t>
            </a:r>
            <a:r>
              <a:rPr lang="en-US" dirty="0"/>
              <a:t>, be careful…?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00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3CBF64-5C15-EF49-9B94-17918A8ED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210213"/>
            <a:ext cx="2589529" cy="129476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010845"/>
            <a:ext cx="12202617" cy="856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8368" y="2268665"/>
            <a:ext cx="10363200" cy="820737"/>
          </a:xfrm>
        </p:spPr>
        <p:txBody>
          <a:bodyPr anchor="b"/>
          <a:lstStyle>
            <a:lvl1pPr>
              <a:defRPr sz="45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84719" y="3648711"/>
            <a:ext cx="10386484" cy="430887"/>
          </a:xfrm>
        </p:spPr>
        <p:txBody>
          <a:bodyPr/>
          <a:lstStyle>
            <a:lvl1pPr>
              <a:buFontTx/>
              <a:buNone/>
              <a:defRPr sz="240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09601" y="3361199"/>
            <a:ext cx="10972801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644108" y="5490668"/>
            <a:ext cx="3824561" cy="285257"/>
            <a:chOff x="457200" y="4117997"/>
            <a:chExt cx="2868422" cy="213943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>
              <a:lum bright="-30000"/>
            </a:blip>
            <a:srcRect l="13858"/>
            <a:stretch/>
          </p:blipFill>
          <p:spPr>
            <a:xfrm>
              <a:off x="837644" y="4117998"/>
              <a:ext cx="2487978" cy="21394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4">
              <a:lum/>
            </a:blip>
            <a:srcRect r="87556"/>
            <a:stretch/>
          </p:blipFill>
          <p:spPr>
            <a:xfrm>
              <a:off x="457200" y="4117997"/>
              <a:ext cx="359411" cy="213942"/>
            </a:xfrm>
            <a:prstGeom prst="rect">
              <a:avLst/>
            </a:prstGeom>
          </p:spPr>
        </p:pic>
      </p:grpSp>
      <p:pic>
        <p:nvPicPr>
          <p:cNvPr id="16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258" y="5520914"/>
            <a:ext cx="4101143" cy="2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06644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3706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20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4720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47034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347034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8235676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235676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02099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79228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9851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5358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9" y="1250268"/>
            <a:ext cx="3115732" cy="4656499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267202" y="1250269"/>
            <a:ext cx="7251700" cy="46672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1378582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6136" y="23601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8" y="4895196"/>
            <a:ext cx="10972801" cy="648965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6138" y="1214443"/>
            <a:ext cx="10979149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8695222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"/>
            <a:ext cx="12192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4719" y="2372554"/>
            <a:ext cx="5494604" cy="3150276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238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66"/>
            <a:ext cx="12192000" cy="4917323"/>
          </a:xfrm>
        </p:spPr>
        <p:txBody>
          <a:bodyPr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5975133"/>
            <a:ext cx="10972801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 b="0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41970768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70"/>
            <a:ext cx="12192000" cy="5819333"/>
          </a:xfrm>
        </p:spPr>
        <p:txBody>
          <a:bodyPr>
            <a:normAutofit/>
          </a:bodyPr>
          <a:lstStyle>
            <a:lvl1pPr marL="0" indent="0">
              <a:buNone/>
              <a:defRPr sz="2933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735167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2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0212073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990601"/>
            <a:ext cx="10363200" cy="705283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914400" y="2895601"/>
            <a:ext cx="5238749" cy="162433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  <a:p>
            <a:endParaRPr lang="en-US"/>
          </a:p>
          <a:p>
            <a:r>
              <a:rPr lang="en-US"/>
              <a:t>Name</a:t>
            </a:r>
          </a:p>
          <a:p>
            <a:r>
              <a:rPr lang="en-US"/>
              <a:t>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1868821"/>
            <a:ext cx="10386484" cy="927100"/>
          </a:xfrm>
        </p:spPr>
        <p:txBody>
          <a:bodyPr/>
          <a:lstStyle>
            <a:lvl1pPr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4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pPr>
              <a:defRPr/>
            </a:pPr>
            <a:fld id="{58394BBC-E024-1040-A257-0D0B61BE5F2D}" type="datetime1">
              <a:rPr lang="en-US" smtClean="0"/>
              <a:pPr>
                <a:defRPr/>
              </a:pPr>
              <a:t>11/2/22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320C262-E821-234F-991C-AE4526E9698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114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3CBF64-5C15-EF49-9B94-17918A8ED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210213"/>
            <a:ext cx="2589528" cy="129476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010845"/>
            <a:ext cx="12202617" cy="856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8368" y="2268666"/>
            <a:ext cx="10363200" cy="820737"/>
          </a:xfrm>
        </p:spPr>
        <p:txBody>
          <a:bodyPr anchor="b"/>
          <a:lstStyle>
            <a:lvl1pPr>
              <a:defRPr sz="45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84719" y="3648711"/>
            <a:ext cx="10386484" cy="430887"/>
          </a:xfrm>
        </p:spPr>
        <p:txBody>
          <a:bodyPr/>
          <a:lstStyle>
            <a:lvl1pPr>
              <a:buFontTx/>
              <a:buNone/>
              <a:defRPr sz="240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09601" y="3361199"/>
            <a:ext cx="10972801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644106" y="5490669"/>
            <a:ext cx="3824564" cy="285257"/>
            <a:chOff x="457200" y="4117997"/>
            <a:chExt cx="2868422" cy="213943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>
              <a:lum bright="-30000"/>
            </a:blip>
            <a:srcRect l="13858"/>
            <a:stretch/>
          </p:blipFill>
          <p:spPr>
            <a:xfrm>
              <a:off x="837644" y="4117998"/>
              <a:ext cx="2487978" cy="21394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4">
              <a:lum/>
            </a:blip>
            <a:srcRect r="87556"/>
            <a:stretch/>
          </p:blipFill>
          <p:spPr>
            <a:xfrm>
              <a:off x="457200" y="4117997"/>
              <a:ext cx="359411" cy="213942"/>
            </a:xfrm>
            <a:prstGeom prst="rect">
              <a:avLst/>
            </a:prstGeom>
          </p:spPr>
        </p:pic>
      </p:grpSp>
      <p:pic>
        <p:nvPicPr>
          <p:cNvPr id="16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258" y="5520914"/>
            <a:ext cx="4101143" cy="2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02686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6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2"/>
            <a:ext cx="10972801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5" smtClean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7967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6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2"/>
            <a:ext cx="10972801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7" smtClean="0">
                <a:solidFill>
                  <a:schemeClr val="tx1"/>
                </a:solidFill>
              </a:defRPr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2457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>
            <a:lvl1pPr>
              <a:defRPr sz="346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5"/>
            <a:ext cx="10972801" cy="4452583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892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>
            <a:lvl1pPr>
              <a:defRPr sz="3468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4"/>
            <a:ext cx="10972801" cy="4316105"/>
          </a:xfrm>
        </p:spPr>
        <p:txBody>
          <a:bodyPr/>
          <a:lstStyle>
            <a:lvl1pPr marL="459293" indent="-459293">
              <a:buClr>
                <a:schemeClr val="accent1"/>
              </a:buClr>
              <a:buSzPct val="100000"/>
              <a:buFont typeface="+mj-lt"/>
              <a:buAutoNum type="arabicPeriod"/>
              <a:defRPr sz="2401">
                <a:solidFill>
                  <a:schemeClr val="tx1"/>
                </a:solidFill>
              </a:defRPr>
            </a:lvl1pPr>
            <a:lvl2pPr marL="863552" indent="-380978">
              <a:buSzPct val="90000"/>
              <a:buFont typeface="+mj-lt"/>
              <a:buAutoNum type="alphaLcPeriod"/>
              <a:defRPr sz="2135">
                <a:solidFill>
                  <a:schemeClr val="tx1"/>
                </a:solidFill>
              </a:defRPr>
            </a:lvl2pPr>
            <a:lvl3pPr marL="1185268" indent="-264568">
              <a:buSzPct val="90000"/>
              <a:buFont typeface="+mj-lt"/>
              <a:buAutoNum type="romanLcPeriod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526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7196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44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253431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717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598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720" y="997807"/>
            <a:ext cx="5386917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567" indent="0">
              <a:buNone/>
              <a:defRPr sz="2667" b="1"/>
            </a:lvl2pPr>
            <a:lvl3pPr marL="1219132" indent="0">
              <a:buNone/>
              <a:defRPr sz="2401" b="1"/>
            </a:lvl3pPr>
            <a:lvl4pPr marL="1828700" indent="0">
              <a:buNone/>
              <a:defRPr sz="2135" b="1"/>
            </a:lvl4pPr>
            <a:lvl5pPr marL="2438267" indent="0">
              <a:buNone/>
              <a:defRPr sz="2135" b="1"/>
            </a:lvl5pPr>
            <a:lvl6pPr marL="3047832" indent="0">
              <a:buNone/>
              <a:defRPr sz="2135" b="1"/>
            </a:lvl6pPr>
            <a:lvl7pPr marL="3657399" indent="0">
              <a:buNone/>
              <a:defRPr sz="2135" b="1"/>
            </a:lvl7pPr>
            <a:lvl8pPr marL="4266965" indent="0">
              <a:buNone/>
              <a:defRPr sz="2135" b="1"/>
            </a:lvl8pPr>
            <a:lvl9pPr marL="4876533" indent="0">
              <a:buNone/>
              <a:defRPr sz="213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720" y="1828803"/>
            <a:ext cx="5386917" cy="4053388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009683"/>
            <a:ext cx="5389033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567" indent="0">
              <a:buNone/>
              <a:defRPr sz="2667" b="1"/>
            </a:lvl2pPr>
            <a:lvl3pPr marL="1219132" indent="0">
              <a:buNone/>
              <a:defRPr sz="2401" b="1"/>
            </a:lvl3pPr>
            <a:lvl4pPr marL="1828700" indent="0">
              <a:buNone/>
              <a:defRPr sz="2135" b="1"/>
            </a:lvl4pPr>
            <a:lvl5pPr marL="2438267" indent="0">
              <a:buNone/>
              <a:defRPr sz="2135" b="1"/>
            </a:lvl5pPr>
            <a:lvl6pPr marL="3047832" indent="0">
              <a:buNone/>
              <a:defRPr sz="2135" b="1"/>
            </a:lvl6pPr>
            <a:lvl7pPr marL="3657399" indent="0">
              <a:buNone/>
              <a:defRPr sz="2135" b="1"/>
            </a:lvl7pPr>
            <a:lvl8pPr marL="4266965" indent="0">
              <a:buNone/>
              <a:defRPr sz="2135" b="1"/>
            </a:lvl8pPr>
            <a:lvl9pPr marL="4876533" indent="0">
              <a:buNone/>
              <a:defRPr sz="213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1840679"/>
            <a:ext cx="5389033" cy="4055159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799"/>
              </a:spcBef>
              <a:defRPr sz="16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4717" y="225734"/>
            <a:ext cx="10922000" cy="6260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4902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37069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20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4720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47034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347034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8235676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235676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02099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79228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442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5356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9" y="1250268"/>
            <a:ext cx="3115732" cy="4656499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267202" y="1250269"/>
            <a:ext cx="7251700" cy="46672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210922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4"/>
            <a:ext cx="10922000" cy="626005"/>
          </a:xfrm>
        </p:spPr>
        <p:txBody>
          <a:bodyPr/>
          <a:lstStyle>
            <a:lvl1pPr>
              <a:defRPr sz="346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5"/>
            <a:ext cx="10972801" cy="4452583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44514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6136" y="23601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8" y="4895192"/>
            <a:ext cx="10972801" cy="648968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6140" y="1214443"/>
            <a:ext cx="10979149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877251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2"/>
            <a:ext cx="12192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4719" y="2372554"/>
            <a:ext cx="5494604" cy="3150276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5449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66"/>
            <a:ext cx="12192000" cy="4917323"/>
          </a:xfrm>
        </p:spPr>
        <p:txBody>
          <a:bodyPr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5975133"/>
            <a:ext cx="10972801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 b="0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367260094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67"/>
            <a:ext cx="12192000" cy="5819336"/>
          </a:xfrm>
        </p:spPr>
        <p:txBody>
          <a:bodyPr>
            <a:normAutofit/>
          </a:bodyPr>
          <a:lstStyle>
            <a:lvl1pPr marL="0" indent="0">
              <a:buNone/>
              <a:defRPr sz="2933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5333528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2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5101161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DDCE-EFC7-4997-B693-00C81DDA8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570976"/>
            <a:ext cx="9144000" cy="193899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0F4C2-A060-41D9-ADF7-D01BDD34B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7"/>
            <a:ext cx="9144000" cy="1655763"/>
          </a:xfrm>
        </p:spPr>
        <p:txBody>
          <a:bodyPr/>
          <a:lstStyle>
            <a:lvl1pPr marL="0" indent="0" algn="ctr">
              <a:buNone/>
              <a:defRPr sz="2401"/>
            </a:lvl1pPr>
            <a:lvl2pPr marL="457187" indent="0" algn="ctr">
              <a:buNone/>
              <a:defRPr sz="2001"/>
            </a:lvl2pPr>
            <a:lvl3pPr marL="914372" indent="0" algn="ctr">
              <a:buNone/>
              <a:defRPr sz="1800"/>
            </a:lvl3pPr>
            <a:lvl4pPr marL="1371559" indent="0" algn="ctr">
              <a:buNone/>
              <a:defRPr sz="1600"/>
            </a:lvl4pPr>
            <a:lvl5pPr marL="1828746" indent="0" algn="ctr">
              <a:buNone/>
              <a:defRPr sz="1600"/>
            </a:lvl5pPr>
            <a:lvl6pPr marL="2285931" indent="0" algn="ctr">
              <a:buNone/>
              <a:defRPr sz="1600"/>
            </a:lvl6pPr>
            <a:lvl7pPr marL="2743117" indent="0" algn="ctr">
              <a:buNone/>
              <a:defRPr sz="1600"/>
            </a:lvl7pPr>
            <a:lvl8pPr marL="3200304" indent="0" algn="ctr">
              <a:buNone/>
              <a:defRPr sz="1600"/>
            </a:lvl8pPr>
            <a:lvl9pPr marL="365749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814E2-831B-419C-8C97-A539C6043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DA6F061-0A21-4589-8FF9-B0816AC854A6}" type="datetimeFigureOut">
              <a:rPr lang="en-US" smtClean="0"/>
              <a:pPr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D79A4-657D-4434-9F40-18F146D5B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D36C5-75F5-40C4-B70E-E18868AB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963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3CBF64-5C15-EF49-9B94-17918A8ED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70" y="210214"/>
            <a:ext cx="2589529" cy="129476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5" y="6010845"/>
            <a:ext cx="12202617" cy="856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8368" y="2268666"/>
            <a:ext cx="10363200" cy="820737"/>
          </a:xfrm>
        </p:spPr>
        <p:txBody>
          <a:bodyPr anchor="b"/>
          <a:lstStyle>
            <a:lvl1pPr>
              <a:defRPr sz="4533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84719" y="3648713"/>
            <a:ext cx="10386484" cy="430887"/>
          </a:xfrm>
        </p:spPr>
        <p:txBody>
          <a:bodyPr/>
          <a:lstStyle>
            <a:lvl1pPr>
              <a:buFontTx/>
              <a:buNone/>
              <a:defRPr sz="240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09602" y="3361199"/>
            <a:ext cx="10972801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644109" y="5490669"/>
            <a:ext cx="3824561" cy="285257"/>
            <a:chOff x="457200" y="4117997"/>
            <a:chExt cx="2868422" cy="213943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>
              <a:lum bright="-30000"/>
            </a:blip>
            <a:srcRect l="13858"/>
            <a:stretch/>
          </p:blipFill>
          <p:spPr>
            <a:xfrm>
              <a:off x="837644" y="4117998"/>
              <a:ext cx="2487978" cy="21394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4">
              <a:lum/>
            </a:blip>
            <a:srcRect r="87556"/>
            <a:stretch/>
          </p:blipFill>
          <p:spPr>
            <a:xfrm>
              <a:off x="457200" y="4117997"/>
              <a:ext cx="359411" cy="213942"/>
            </a:xfrm>
            <a:prstGeom prst="rect">
              <a:avLst/>
            </a:prstGeom>
          </p:spPr>
        </p:pic>
      </p:grpSp>
      <p:pic>
        <p:nvPicPr>
          <p:cNvPr id="16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259" y="5520915"/>
            <a:ext cx="4101143" cy="2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29085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68" b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20" y="1143003"/>
            <a:ext cx="10972801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5"/>
            <a:ext cx="352982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5" smtClean="0">
                <a:solidFill>
                  <a:schemeClr val="tx1"/>
                </a:solidFill>
              </a:defRPr>
            </a:lvl1pPr>
          </a:lstStyle>
          <a:p>
            <a:pPr defTabSz="914377"/>
            <a:fld id="{D5BCA696-776A-4F08-9C9D-E2419721CF6B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32399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>
            <a:lvl1pPr>
              <a:defRPr sz="3468" b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20" y="1143006"/>
            <a:ext cx="10972801" cy="4452583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5"/>
            <a:ext cx="352982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pPr defTabSz="914377"/>
            <a:fld id="{D5BCA696-776A-4F08-9C9D-E2419721CF6B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06448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>
            <a:lvl1pPr>
              <a:defRPr sz="3468" b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20" y="1143005"/>
            <a:ext cx="10972801" cy="4316105"/>
          </a:xfrm>
        </p:spPr>
        <p:txBody>
          <a:bodyPr/>
          <a:lstStyle>
            <a:lvl1pPr marL="459339" indent="-459339">
              <a:buClr>
                <a:schemeClr val="accent1"/>
              </a:buClr>
              <a:buSzPct val="100000"/>
              <a:buFont typeface="+mj-lt"/>
              <a:buAutoNum type="arabicPeriod"/>
              <a:defRPr sz="2401">
                <a:solidFill>
                  <a:schemeClr val="tx1"/>
                </a:solidFill>
              </a:defRPr>
            </a:lvl1pPr>
            <a:lvl2pPr marL="863645" indent="-381020">
              <a:buSzPct val="90000"/>
              <a:buFont typeface="+mj-lt"/>
              <a:buAutoNum type="alphaLcPeriod"/>
              <a:defRPr sz="2135">
                <a:solidFill>
                  <a:schemeClr val="tx1"/>
                </a:solidFill>
              </a:defRPr>
            </a:lvl2pPr>
            <a:lvl3pPr marL="1185392" indent="-264597">
              <a:buSzPct val="90000"/>
              <a:buFont typeface="+mj-lt"/>
              <a:buAutoNum type="romanLcPeriod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5"/>
            <a:ext cx="352982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pPr defTabSz="914377"/>
            <a:fld id="{D5BCA696-776A-4F08-9C9D-E2419721CF6B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337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4"/>
            <a:ext cx="10922000" cy="626005"/>
          </a:xfrm>
        </p:spPr>
        <p:txBody>
          <a:bodyPr/>
          <a:lstStyle>
            <a:lvl1pPr>
              <a:defRPr sz="3468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4"/>
            <a:ext cx="10972801" cy="4316105"/>
          </a:xfrm>
        </p:spPr>
        <p:txBody>
          <a:bodyPr/>
          <a:lstStyle>
            <a:lvl1pPr marL="459351" indent="-459351">
              <a:buClr>
                <a:schemeClr val="accent1"/>
              </a:buClr>
              <a:buSzPct val="100000"/>
              <a:buFont typeface="+mj-lt"/>
              <a:buAutoNum type="arabicPeriod"/>
              <a:defRPr sz="2401">
                <a:solidFill>
                  <a:schemeClr val="tx1"/>
                </a:solidFill>
              </a:defRPr>
            </a:lvl1pPr>
            <a:lvl2pPr marL="863666" indent="-381029">
              <a:buSzPct val="90000"/>
              <a:buFont typeface="+mj-lt"/>
              <a:buAutoNum type="alphaLcPeriod"/>
              <a:defRPr sz="2135">
                <a:solidFill>
                  <a:schemeClr val="tx1"/>
                </a:solidFill>
              </a:defRPr>
            </a:lvl2pPr>
            <a:lvl3pPr marL="1185421" indent="-264604">
              <a:buSzPct val="90000"/>
              <a:buFont typeface="+mj-lt"/>
              <a:buAutoNum type="romanLcPeriod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8225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5"/>
            <a:ext cx="352982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pPr defTabSz="914377"/>
            <a:fld id="{D5BCA696-776A-4F08-9C9D-E2419721CF6B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1848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5"/>
            <a:ext cx="352982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pPr defTabSz="914377"/>
            <a:fld id="{D5BCA696-776A-4F08-9C9D-E2419721CF6B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9734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661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717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5"/>
            <a:ext cx="352982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pPr defTabSz="914377"/>
            <a:fld id="{D5BCA696-776A-4F08-9C9D-E2419721CF6B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61147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720" y="997808"/>
            <a:ext cx="5386917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631" indent="0">
              <a:buNone/>
              <a:defRPr sz="2667" b="1"/>
            </a:lvl2pPr>
            <a:lvl3pPr marL="1219264" indent="0">
              <a:buNone/>
              <a:defRPr sz="2401" b="1"/>
            </a:lvl3pPr>
            <a:lvl4pPr marL="1828893" indent="0">
              <a:buNone/>
              <a:defRPr sz="2135" b="1"/>
            </a:lvl4pPr>
            <a:lvl5pPr marL="2438523" indent="0">
              <a:buNone/>
              <a:defRPr sz="2135" b="1"/>
            </a:lvl5pPr>
            <a:lvl6pPr marL="3048156" indent="0">
              <a:buNone/>
              <a:defRPr sz="2135" b="1"/>
            </a:lvl6pPr>
            <a:lvl7pPr marL="3657787" indent="0">
              <a:buNone/>
              <a:defRPr sz="2135" b="1"/>
            </a:lvl7pPr>
            <a:lvl8pPr marL="4267416" indent="0">
              <a:buNone/>
              <a:defRPr sz="2135" b="1"/>
            </a:lvl8pPr>
            <a:lvl9pPr marL="4877049" indent="0">
              <a:buNone/>
              <a:defRPr sz="213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720" y="1828802"/>
            <a:ext cx="5386917" cy="4053385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009684"/>
            <a:ext cx="5389033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631" indent="0">
              <a:buNone/>
              <a:defRPr sz="2667" b="1"/>
            </a:lvl2pPr>
            <a:lvl3pPr marL="1219264" indent="0">
              <a:buNone/>
              <a:defRPr sz="2401" b="1"/>
            </a:lvl3pPr>
            <a:lvl4pPr marL="1828893" indent="0">
              <a:buNone/>
              <a:defRPr sz="2135" b="1"/>
            </a:lvl4pPr>
            <a:lvl5pPr marL="2438523" indent="0">
              <a:buNone/>
              <a:defRPr sz="2135" b="1"/>
            </a:lvl5pPr>
            <a:lvl6pPr marL="3048156" indent="0">
              <a:buNone/>
              <a:defRPr sz="2135" b="1"/>
            </a:lvl6pPr>
            <a:lvl7pPr marL="3657787" indent="0">
              <a:buNone/>
              <a:defRPr sz="2135" b="1"/>
            </a:lvl7pPr>
            <a:lvl8pPr marL="4267416" indent="0">
              <a:buNone/>
              <a:defRPr sz="2135" b="1"/>
            </a:lvl8pPr>
            <a:lvl9pPr marL="4877049" indent="0">
              <a:buNone/>
              <a:defRPr sz="213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1840681"/>
            <a:ext cx="5389033" cy="4055159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799"/>
              </a:spcBef>
              <a:defRPr sz="1600">
                <a:solidFill>
                  <a:schemeClr val="tx1"/>
                </a:solidFill>
                <a:latin typeface="Segoe UI Semilight" panose="020B0402040204020203" pitchFamily="34" charset="0"/>
              </a:defRPr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4717" y="225734"/>
            <a:ext cx="10922000" cy="6260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176367" y="6164735"/>
            <a:ext cx="352982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pPr defTabSz="914377"/>
            <a:fld id="{D5BCA696-776A-4F08-9C9D-E2419721CF6B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89155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20" y="237068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21" y="1917703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2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4721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47036" y="1917703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347036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8235677" y="1917703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235677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09602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9602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602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02099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79228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6176367" y="6164735"/>
            <a:ext cx="352982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pPr defTabSz="914377"/>
            <a:fld id="{D5BCA696-776A-4F08-9C9D-E2419721CF6B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70584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5360" y="22775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9" y="1250269"/>
            <a:ext cx="3115732" cy="4656499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176367" y="6164735"/>
            <a:ext cx="352982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pPr defTabSz="914377"/>
            <a:fld id="{D5BCA696-776A-4F08-9C9D-E2419721CF6B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267203" y="1250269"/>
            <a:ext cx="7251700" cy="46672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7268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6137" y="236017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20" y="4895196"/>
            <a:ext cx="10972801" cy="648965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176367" y="6164735"/>
            <a:ext cx="352982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pPr defTabSz="914377"/>
            <a:fld id="{D5BCA696-776A-4F08-9C9D-E2419721CF6B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6139" y="1214443"/>
            <a:ext cx="10979149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399243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2"/>
            <a:ext cx="12192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84720" y="224737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4719" y="2372555"/>
            <a:ext cx="5494604" cy="3150276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6176367" y="6164735"/>
            <a:ext cx="352982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pPr defTabSz="914377"/>
            <a:fld id="{D5BCA696-776A-4F08-9C9D-E2419721CF6B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81306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20" y="224737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66"/>
            <a:ext cx="12192000" cy="4917323"/>
          </a:xfrm>
        </p:spPr>
        <p:txBody>
          <a:bodyPr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2" y="5975133"/>
            <a:ext cx="10972801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 b="0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345513453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6796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20" y="22775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71"/>
            <a:ext cx="12192000" cy="5819333"/>
          </a:xfrm>
        </p:spPr>
        <p:txBody>
          <a:bodyPr>
            <a:normAutofit/>
          </a:bodyPr>
          <a:lstStyle>
            <a:lvl1pPr marL="0" indent="0">
              <a:buNone/>
              <a:defRPr sz="2933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96669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2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606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2377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07668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717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75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720" y="997807"/>
            <a:ext cx="5386917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646" indent="0">
              <a:buNone/>
              <a:defRPr sz="2667" b="1"/>
            </a:lvl2pPr>
            <a:lvl3pPr marL="1219294" indent="0">
              <a:buNone/>
              <a:defRPr sz="2401" b="1"/>
            </a:lvl3pPr>
            <a:lvl4pPr marL="1828938" indent="0">
              <a:buNone/>
              <a:defRPr sz="2135" b="1"/>
            </a:lvl4pPr>
            <a:lvl5pPr marL="2438584" indent="0">
              <a:buNone/>
              <a:defRPr sz="2135" b="1"/>
            </a:lvl5pPr>
            <a:lvl6pPr marL="3048232" indent="0">
              <a:buNone/>
              <a:defRPr sz="2135" b="1"/>
            </a:lvl6pPr>
            <a:lvl7pPr marL="3657878" indent="0">
              <a:buNone/>
              <a:defRPr sz="2135" b="1"/>
            </a:lvl7pPr>
            <a:lvl8pPr marL="4267523" indent="0">
              <a:buNone/>
              <a:defRPr sz="2135" b="1"/>
            </a:lvl8pPr>
            <a:lvl9pPr marL="4877170" indent="0">
              <a:buNone/>
              <a:defRPr sz="213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720" y="1828801"/>
            <a:ext cx="5386917" cy="4053385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009683"/>
            <a:ext cx="5389033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646" indent="0">
              <a:buNone/>
              <a:defRPr sz="2667" b="1"/>
            </a:lvl2pPr>
            <a:lvl3pPr marL="1219294" indent="0">
              <a:buNone/>
              <a:defRPr sz="2401" b="1"/>
            </a:lvl3pPr>
            <a:lvl4pPr marL="1828938" indent="0">
              <a:buNone/>
              <a:defRPr sz="2135" b="1"/>
            </a:lvl4pPr>
            <a:lvl5pPr marL="2438584" indent="0">
              <a:buNone/>
              <a:defRPr sz="2135" b="1"/>
            </a:lvl5pPr>
            <a:lvl6pPr marL="3048232" indent="0">
              <a:buNone/>
              <a:defRPr sz="2135" b="1"/>
            </a:lvl6pPr>
            <a:lvl7pPr marL="3657878" indent="0">
              <a:buNone/>
              <a:defRPr sz="2135" b="1"/>
            </a:lvl7pPr>
            <a:lvl8pPr marL="4267523" indent="0">
              <a:buNone/>
              <a:defRPr sz="2135" b="1"/>
            </a:lvl8pPr>
            <a:lvl9pPr marL="4877170" indent="0">
              <a:buNone/>
              <a:defRPr sz="213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1840679"/>
            <a:ext cx="5389033" cy="4055159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799"/>
              </a:spcBef>
              <a:defRPr sz="16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4717" y="225733"/>
            <a:ext cx="10922000" cy="6260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023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emf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4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4.emf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4717" y="225734"/>
            <a:ext cx="10922000" cy="626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4719" y="1144592"/>
            <a:ext cx="10932584" cy="423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545117"/>
            <a:ext cx="12202617" cy="32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5" smtClean="0"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90" y="6176779"/>
            <a:ext cx="3142445" cy="1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02112" y="6137147"/>
            <a:ext cx="3749757" cy="270420"/>
            <a:chOff x="451582" y="4588285"/>
            <a:chExt cx="3011671" cy="217192"/>
          </a:xfrm>
        </p:grpSpPr>
        <p:pic>
          <p:nvPicPr>
            <p:cNvPr id="16" name="Picture 15" descr="IHME_logo_acr_RGB_sm.png"/>
            <p:cNvPicPr>
              <a:picLocks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82" y="4588285"/>
              <a:ext cx="670914" cy="217192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 userDrawn="1"/>
          </p:nvCxnSpPr>
          <p:spPr>
            <a:xfrm>
              <a:off x="1263573" y="4605293"/>
              <a:ext cx="0" cy="18906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3">
              <a:lum bright="-30000"/>
            </a:blip>
            <a:srcRect l="13858"/>
            <a:stretch/>
          </p:blipFill>
          <p:spPr>
            <a:xfrm>
              <a:off x="1679866" y="4623146"/>
              <a:ext cx="1783387" cy="15335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/>
            </p:cNvPicPr>
            <p:nvPr userDrawn="1"/>
          </p:nvPicPr>
          <p:blipFill rotWithShape="1">
            <a:blip r:embed="rId23">
              <a:lum/>
            </a:blip>
            <a:srcRect r="87556"/>
            <a:stretch/>
          </p:blipFill>
          <p:spPr>
            <a:xfrm>
              <a:off x="1392699" y="4625681"/>
              <a:ext cx="257864" cy="153354"/>
            </a:xfrm>
            <a:prstGeom prst="rect">
              <a:avLst/>
            </a:prstGeom>
          </p:spPr>
        </p:pic>
      </p:grpSp>
      <p:pic>
        <p:nvPicPr>
          <p:cNvPr id="13" name="Picture 12" descr="ihmeLogo.pn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1" y="6172200"/>
            <a:ext cx="1761759" cy="42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76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468" b="1">
          <a:solidFill>
            <a:schemeClr val="accent1"/>
          </a:solidFill>
          <a:latin typeface="Segoe UI" panose="020B0502040204020203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5pPr>
      <a:lvl6pPr marL="609646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6pPr>
      <a:lvl7pPr marL="121929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7pPr>
      <a:lvl8pPr marL="1828938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8pPr>
      <a:lvl9pPr marL="243858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9pPr>
    </p:titleStyle>
    <p:bodyStyle>
      <a:lvl1pPr marL="309056" indent="-30905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120000"/>
        <a:buChar char="•"/>
        <a:defRPr sz="2401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755706" indent="-294238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135">
          <a:solidFill>
            <a:schemeClr val="tx1"/>
          </a:solidFill>
          <a:latin typeface="Segoe UI" panose="020B0502040204020203" pitchFamily="34" charset="0"/>
        </a:defRPr>
      </a:lvl2pPr>
      <a:lvl3pPr marL="1217176" indent="-30905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 sz="1868">
          <a:solidFill>
            <a:schemeClr val="tx1"/>
          </a:solidFill>
          <a:latin typeface="Segoe UI" panose="020B0502040204020203" pitchFamily="34" charset="0"/>
        </a:defRPr>
      </a:lvl3pPr>
      <a:lvl4pPr marL="1678645" indent="-309056" algn="l" rtl="0" eaLnBrk="1" fontAlgn="base" hangingPunct="1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2135">
          <a:solidFill>
            <a:srgbClr val="404040"/>
          </a:solidFill>
          <a:latin typeface="+mn-lt"/>
        </a:defRPr>
      </a:lvl4pPr>
      <a:lvl5pPr marL="2129527" indent="-298474" algn="l" rtl="0" eaLnBrk="1" fontAlgn="base" hangingPunct="1">
        <a:spcBef>
          <a:spcPct val="45000"/>
        </a:spcBef>
        <a:spcAft>
          <a:spcPct val="0"/>
        </a:spcAft>
        <a:buChar char="»"/>
        <a:defRPr sz="2135">
          <a:solidFill>
            <a:schemeClr val="tx1"/>
          </a:solidFill>
          <a:latin typeface="+mn-lt"/>
        </a:defRPr>
      </a:lvl5pPr>
      <a:lvl6pPr marL="2739173" indent="-298474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3348820" indent="-298474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958466" indent="-298474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4568111" indent="-298474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09646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219294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828938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4pPr>
      <a:lvl5pPr marL="2438584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5pPr>
      <a:lvl6pPr marL="3048232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6pPr>
      <a:lvl7pPr marL="3657878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7pPr>
      <a:lvl8pPr marL="4267523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8pPr>
      <a:lvl9pPr marL="4877170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4717" y="225736"/>
            <a:ext cx="10922000" cy="626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4719" y="1144588"/>
            <a:ext cx="10932584" cy="423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545119"/>
            <a:ext cx="12202617" cy="32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7" smtClean="0"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fld id="{BDF3FB86-03E8-4A7E-9B15-6FD0A80CAE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92" y="6176779"/>
            <a:ext cx="3142445" cy="1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02114" y="6137147"/>
            <a:ext cx="3749757" cy="270420"/>
            <a:chOff x="451582" y="4588285"/>
            <a:chExt cx="3011671" cy="217192"/>
          </a:xfrm>
        </p:grpSpPr>
        <p:pic>
          <p:nvPicPr>
            <p:cNvPr id="16" name="Picture 15" descr="IHME_logo_acr_RGB_sm.png"/>
            <p:cNvPicPr>
              <a:picLocks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82" y="4588285"/>
              <a:ext cx="670914" cy="217192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 userDrawn="1"/>
          </p:nvCxnSpPr>
          <p:spPr>
            <a:xfrm>
              <a:off x="1263573" y="4605293"/>
              <a:ext cx="0" cy="18906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2">
              <a:lum bright="-30000"/>
            </a:blip>
            <a:srcRect l="13858"/>
            <a:stretch/>
          </p:blipFill>
          <p:spPr>
            <a:xfrm>
              <a:off x="1679866" y="4623146"/>
              <a:ext cx="1783387" cy="15335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/>
            </p:cNvPicPr>
            <p:nvPr userDrawn="1"/>
          </p:nvPicPr>
          <p:blipFill rotWithShape="1">
            <a:blip r:embed="rId22">
              <a:lum/>
            </a:blip>
            <a:srcRect r="87556"/>
            <a:stretch/>
          </p:blipFill>
          <p:spPr>
            <a:xfrm>
              <a:off x="1392699" y="4625681"/>
              <a:ext cx="257864" cy="153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9225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468" b="1">
          <a:solidFill>
            <a:schemeClr val="accent1"/>
          </a:solidFill>
          <a:latin typeface="Segoe UI" panose="020B0502040204020203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5pPr>
      <a:lvl6pPr marL="609567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6pPr>
      <a:lvl7pPr marL="1219132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7pPr>
      <a:lvl8pPr marL="18287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8pPr>
      <a:lvl9pPr marL="2438267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9pPr>
    </p:titleStyle>
    <p:bodyStyle>
      <a:lvl1pPr marL="309016" indent="-30901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120000"/>
        <a:buChar char="•"/>
        <a:defRPr sz="2401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755608" indent="-294201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135">
          <a:solidFill>
            <a:schemeClr val="tx1"/>
          </a:solidFill>
          <a:latin typeface="Segoe UI" panose="020B0502040204020203" pitchFamily="34" charset="0"/>
        </a:defRPr>
      </a:lvl2pPr>
      <a:lvl3pPr marL="1217018" indent="-30901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 sz="1868">
          <a:solidFill>
            <a:schemeClr val="tx1"/>
          </a:solidFill>
          <a:latin typeface="Segoe UI" panose="020B0502040204020203" pitchFamily="34" charset="0"/>
        </a:defRPr>
      </a:lvl3pPr>
      <a:lvl4pPr marL="1678425" indent="-309016" algn="l" rtl="0" eaLnBrk="1" fontAlgn="base" hangingPunct="1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2135">
          <a:solidFill>
            <a:srgbClr val="404040"/>
          </a:solidFill>
          <a:latin typeface="+mn-lt"/>
        </a:defRPr>
      </a:lvl4pPr>
      <a:lvl5pPr marL="2129248" indent="-298435" algn="l" rtl="0" eaLnBrk="1" fontAlgn="base" hangingPunct="1">
        <a:spcBef>
          <a:spcPct val="45000"/>
        </a:spcBef>
        <a:spcAft>
          <a:spcPct val="0"/>
        </a:spcAft>
        <a:buChar char="»"/>
        <a:defRPr sz="2135">
          <a:solidFill>
            <a:schemeClr val="tx1"/>
          </a:solidFill>
          <a:latin typeface="+mn-lt"/>
        </a:defRPr>
      </a:lvl5pPr>
      <a:lvl6pPr marL="2738816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3348383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957948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4567515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09567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2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0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4pPr>
      <a:lvl5pPr marL="2438267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5pPr>
      <a:lvl6pPr marL="3047832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6pPr>
      <a:lvl7pPr marL="3657399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7pPr>
      <a:lvl8pPr marL="4266965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8pPr>
      <a:lvl9pPr marL="4876533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4717" y="225736"/>
            <a:ext cx="10922000" cy="626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4719" y="1144592"/>
            <a:ext cx="10932584" cy="423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5" y="6545118"/>
            <a:ext cx="12202617" cy="32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5"/>
            <a:ext cx="352982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5" smtClean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defTabSz="914377"/>
            <a:fld id="{D5BCA696-776A-4F08-9C9D-E2419721CF6B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2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91" y="6176779"/>
            <a:ext cx="3142445" cy="1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02112" y="6137147"/>
            <a:ext cx="3749757" cy="270420"/>
            <a:chOff x="451582" y="4588285"/>
            <a:chExt cx="3011671" cy="217192"/>
          </a:xfrm>
        </p:grpSpPr>
        <p:pic>
          <p:nvPicPr>
            <p:cNvPr id="16" name="Picture 15" descr="IHME_logo_acr_RGB_sm.png"/>
            <p:cNvPicPr>
              <a:picLocks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82" y="4588285"/>
              <a:ext cx="670914" cy="217192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 userDrawn="1"/>
          </p:nvCxnSpPr>
          <p:spPr>
            <a:xfrm>
              <a:off x="1263573" y="4605293"/>
              <a:ext cx="0" cy="18906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1">
              <a:lum bright="-30000"/>
            </a:blip>
            <a:srcRect l="13858"/>
            <a:stretch/>
          </p:blipFill>
          <p:spPr>
            <a:xfrm>
              <a:off x="1679866" y="4623146"/>
              <a:ext cx="1783387" cy="15335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/>
            </p:cNvPicPr>
            <p:nvPr userDrawn="1"/>
          </p:nvPicPr>
          <p:blipFill rotWithShape="1">
            <a:blip r:embed="rId21">
              <a:lum/>
            </a:blip>
            <a:srcRect r="87556"/>
            <a:stretch/>
          </p:blipFill>
          <p:spPr>
            <a:xfrm>
              <a:off x="1392699" y="4625681"/>
              <a:ext cx="257864" cy="153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968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468" b="0">
          <a:solidFill>
            <a:schemeClr val="accent2">
              <a:lumMod val="75000"/>
            </a:schemeClr>
          </a:soli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5pPr>
      <a:lvl6pPr marL="609631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6pPr>
      <a:lvl7pPr marL="121926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7pPr>
      <a:lvl8pPr marL="1828893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8pPr>
      <a:lvl9pPr marL="2438523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9pPr>
    </p:titleStyle>
    <p:bodyStyle>
      <a:lvl1pPr marL="309048" indent="-309048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120000"/>
        <a:buChar char="•"/>
        <a:defRPr sz="2401">
          <a:solidFill>
            <a:schemeClr val="tx1"/>
          </a:solidFill>
          <a:latin typeface="Segoe UI Semilight" panose="020B0402040204020203" pitchFamily="34" charset="0"/>
          <a:ea typeface="+mn-ea"/>
          <a:cs typeface="+mn-cs"/>
        </a:defRPr>
      </a:lvl1pPr>
      <a:lvl2pPr marL="755688" indent="-294231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135">
          <a:solidFill>
            <a:schemeClr val="tx1"/>
          </a:solidFill>
          <a:latin typeface="Segoe UI Semilight" panose="020B0402040204020203" pitchFamily="34" charset="0"/>
        </a:defRPr>
      </a:lvl2pPr>
      <a:lvl3pPr marL="1217146" indent="-309048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 sz="1868">
          <a:solidFill>
            <a:schemeClr val="tx1"/>
          </a:solidFill>
          <a:latin typeface="Segoe UI Semilight" panose="020B0402040204020203" pitchFamily="34" charset="0"/>
        </a:defRPr>
      </a:lvl3pPr>
      <a:lvl4pPr marL="1678603" indent="-309048" algn="l" rtl="0" eaLnBrk="1" fontAlgn="base" hangingPunct="1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2135">
          <a:solidFill>
            <a:srgbClr val="404040"/>
          </a:solidFill>
          <a:latin typeface="+mn-lt"/>
        </a:defRPr>
      </a:lvl4pPr>
      <a:lvl5pPr marL="2129473" indent="-298467" algn="l" rtl="0" eaLnBrk="1" fontAlgn="base" hangingPunct="1">
        <a:spcBef>
          <a:spcPct val="45000"/>
        </a:spcBef>
        <a:spcAft>
          <a:spcPct val="0"/>
        </a:spcAft>
        <a:buChar char="»"/>
        <a:defRPr sz="2135">
          <a:solidFill>
            <a:schemeClr val="tx1"/>
          </a:solidFill>
          <a:latin typeface="+mn-lt"/>
        </a:defRPr>
      </a:lvl5pPr>
      <a:lvl6pPr marL="2739105" indent="-298467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3348736" indent="-298467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958368" indent="-298467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4567996" indent="-298467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26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09631" algn="l" defTabSz="121926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4" algn="l" defTabSz="121926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3" algn="l" defTabSz="121926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3" algn="l" defTabSz="121926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6" algn="l" defTabSz="121926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7" algn="l" defTabSz="121926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6" algn="l" defTabSz="121926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9" algn="l" defTabSz="121926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matthieugomez/benchmark-stata-r" TargetMode="Externa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368" y="2319961"/>
            <a:ext cx="10363200" cy="769441"/>
          </a:xfrm>
        </p:spPr>
        <p:txBody>
          <a:bodyPr/>
          <a:lstStyle/>
          <a:p>
            <a:r>
              <a:rPr lang="en-US" sz="4400" b="0">
                <a:solidFill>
                  <a:schemeClr val="accent2">
                    <a:lumMod val="75000"/>
                  </a:schemeClr>
                </a:solidFill>
              </a:rPr>
              <a:t>Epi 510: Introduction to Stata 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950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CB5BE80-0F23-4467-8AE7-19C86E2848D3}"/>
              </a:ext>
            </a:extLst>
          </p:cNvPr>
          <p:cNvSpPr/>
          <p:nvPr/>
        </p:nvSpPr>
        <p:spPr>
          <a:xfrm>
            <a:off x="147765" y="5497638"/>
            <a:ext cx="11711726" cy="999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53A7B0-CA4D-4359-AE12-4FA17A58D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95" y="305977"/>
            <a:ext cx="9592442" cy="612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21133574">
            <a:off x="1028532" y="2385124"/>
            <a:ext cx="1703480" cy="2087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u="sng" dirty="0">
                <a:solidFill>
                  <a:srgbClr val="6A1719"/>
                </a:solidFill>
                <a:latin typeface="Dakota Regular"/>
                <a:cs typeface="Dakota Regular"/>
              </a:rPr>
              <a:t>Review</a:t>
            </a:r>
            <a:br>
              <a:rPr lang="en-US" sz="2200" u="sng" dirty="0">
                <a:solidFill>
                  <a:srgbClr val="6A1719"/>
                </a:solidFill>
                <a:latin typeface="Dakota Regular"/>
                <a:cs typeface="Dakota Regular"/>
              </a:rPr>
            </a:br>
            <a:r>
              <a:rPr lang="en-US" sz="2200" u="sng" dirty="0">
                <a:solidFill>
                  <a:srgbClr val="6A1719"/>
                </a:solidFill>
                <a:latin typeface="Dakota Regular"/>
                <a:cs typeface="Dakota Regular"/>
              </a:rPr>
              <a:t>(History)</a:t>
            </a:r>
            <a:br>
              <a:rPr lang="en-US" sz="2200" u="sng" dirty="0">
                <a:solidFill>
                  <a:srgbClr val="6A1719"/>
                </a:solidFill>
                <a:latin typeface="Dakota Regular"/>
                <a:cs typeface="Dakota Regular"/>
              </a:rPr>
            </a:br>
            <a:r>
              <a:rPr lang="en-US" sz="2200" u="sng" dirty="0">
                <a:solidFill>
                  <a:srgbClr val="6A1719"/>
                </a:solidFill>
                <a:latin typeface="Dakota Regular"/>
                <a:cs typeface="Dakota Regular"/>
              </a:rPr>
              <a:t>window: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solidFill>
                  <a:srgbClr val="6A1719"/>
                </a:solidFill>
                <a:latin typeface="Dakota Regular"/>
                <a:cs typeface="Dakota Regular"/>
              </a:rPr>
              <a:t>log of </a:t>
            </a:r>
            <a:br>
              <a:rPr lang="en-US" sz="2000" dirty="0">
                <a:solidFill>
                  <a:srgbClr val="6A1719"/>
                </a:solidFill>
                <a:latin typeface="Dakota Regular"/>
                <a:cs typeface="Dakota Regular"/>
              </a:rPr>
            </a:br>
            <a:r>
              <a:rPr lang="en-US" sz="2000" dirty="0">
                <a:solidFill>
                  <a:srgbClr val="6A1719"/>
                </a:solidFill>
                <a:latin typeface="Dakota Regular"/>
                <a:cs typeface="Dakota Regular"/>
              </a:rPr>
              <a:t>commands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endParaRPr lang="en-US" sz="2200" dirty="0">
              <a:solidFill>
                <a:srgbClr val="6A1719"/>
              </a:solidFill>
              <a:latin typeface="Dakota Regular"/>
              <a:cs typeface="Dakota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68217" y="5773606"/>
            <a:ext cx="5969070" cy="1102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u="sng" dirty="0">
                <a:solidFill>
                  <a:srgbClr val="6A1719"/>
                </a:solidFill>
                <a:latin typeface="Dakota Regular"/>
                <a:cs typeface="Dakota Regular"/>
              </a:rPr>
              <a:t>Command window: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solidFill>
                  <a:srgbClr val="6A1719"/>
                </a:solidFill>
                <a:latin typeface="Dakota Regular"/>
                <a:cs typeface="Dakota Regular"/>
              </a:rPr>
              <a:t>where you type commands interactively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endParaRPr lang="en-US" sz="2200" dirty="0">
              <a:solidFill>
                <a:srgbClr val="6A1719"/>
              </a:solidFill>
              <a:latin typeface="Dakota Regular"/>
              <a:cs typeface="Dakota Regular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025032" y="159563"/>
            <a:ext cx="5069356" cy="776366"/>
            <a:chOff x="2298656" y="84462"/>
            <a:chExt cx="5069356" cy="776366"/>
          </a:xfrm>
        </p:grpSpPr>
        <p:sp>
          <p:nvSpPr>
            <p:cNvPr id="11" name="TextBox 10"/>
            <p:cNvSpPr txBox="1"/>
            <p:nvPr/>
          </p:nvSpPr>
          <p:spPr>
            <a:xfrm rot="21421266">
              <a:off x="2553874" y="84462"/>
              <a:ext cx="4814138" cy="776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200" dirty="0">
                  <a:solidFill>
                    <a:srgbClr val="6A1719"/>
                  </a:solidFill>
                  <a:latin typeface="Dakota Regular"/>
                  <a:cs typeface="Dakota Regular"/>
                </a:rPr>
                <a:t>Drop-down menus &amp; toolbar</a:t>
              </a:r>
              <a:endParaRPr lang="en-US" sz="2000" dirty="0">
                <a:solidFill>
                  <a:srgbClr val="6A1719"/>
                </a:solidFill>
                <a:latin typeface="Dakota Regular"/>
                <a:cs typeface="Dakota Regular"/>
              </a:endParaRPr>
            </a:p>
            <a:p>
              <a:pPr>
                <a:spcBef>
                  <a:spcPts val="54"/>
                </a:spcBef>
                <a:buClr>
                  <a:schemeClr val="accent1"/>
                </a:buClr>
                <a:buSzPct val="110000"/>
              </a:pPr>
              <a:endParaRPr lang="en-US" sz="2200" dirty="0">
                <a:solidFill>
                  <a:srgbClr val="6A1719"/>
                </a:solidFill>
                <a:latin typeface="Dakota Regular"/>
                <a:cs typeface="Dakota Regular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9980250">
              <a:off x="2298656" y="315376"/>
              <a:ext cx="4765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800" dirty="0">
                  <a:solidFill>
                    <a:srgbClr val="6A1719"/>
                  </a:solidFill>
                  <a:latin typeface="Dakota Regular"/>
                  <a:cs typeface="Dakota Regular"/>
                </a:rPr>
                <a:t>&lt;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FF6E2E3-245D-4E64-AEE7-ACE9FB1E1BA7}"/>
              </a:ext>
            </a:extLst>
          </p:cNvPr>
          <p:cNvSpPr/>
          <p:nvPr/>
        </p:nvSpPr>
        <p:spPr>
          <a:xfrm>
            <a:off x="2733964" y="3562746"/>
            <a:ext cx="5227782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C3E792-3A02-409B-B665-BA318BD33AB2}"/>
              </a:ext>
            </a:extLst>
          </p:cNvPr>
          <p:cNvSpPr/>
          <p:nvPr/>
        </p:nvSpPr>
        <p:spPr>
          <a:xfrm>
            <a:off x="8409578" y="1505526"/>
            <a:ext cx="2208851" cy="1828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21320506">
            <a:off x="8532582" y="1536840"/>
            <a:ext cx="2076824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u="sng" dirty="0">
                <a:solidFill>
                  <a:srgbClr val="6A1719"/>
                </a:solidFill>
                <a:latin typeface="Dakota Regular"/>
                <a:cs typeface="Dakota Regular"/>
              </a:rPr>
              <a:t>Variables</a:t>
            </a:r>
            <a:br>
              <a:rPr lang="en-US" sz="2200" u="sng" dirty="0">
                <a:solidFill>
                  <a:srgbClr val="6A1719"/>
                </a:solidFill>
                <a:latin typeface="Dakota Regular"/>
                <a:cs typeface="Dakota Regular"/>
              </a:rPr>
            </a:br>
            <a:r>
              <a:rPr lang="en-US" sz="2200" u="sng" dirty="0">
                <a:solidFill>
                  <a:srgbClr val="6A1719"/>
                </a:solidFill>
                <a:latin typeface="Dakota Regular"/>
                <a:cs typeface="Dakota Regular"/>
              </a:rPr>
              <a:t>window: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solidFill>
                  <a:srgbClr val="6A1719"/>
                </a:solidFill>
                <a:latin typeface="Dakota Regular"/>
                <a:cs typeface="Dakota Regular"/>
              </a:rPr>
              <a:t>list of</a:t>
            </a:r>
            <a:br>
              <a:rPr lang="en-US" sz="2000" dirty="0">
                <a:solidFill>
                  <a:srgbClr val="6A1719"/>
                </a:solidFill>
                <a:latin typeface="Dakota Regular"/>
                <a:cs typeface="Dakota Regular"/>
              </a:rPr>
            </a:br>
            <a:r>
              <a:rPr lang="en-US" sz="2000" dirty="0">
                <a:solidFill>
                  <a:srgbClr val="6A1719"/>
                </a:solidFill>
                <a:latin typeface="Dakota Regular"/>
                <a:cs typeface="Dakota Regular"/>
              </a:rPr>
              <a:t>variables</a:t>
            </a:r>
            <a:br>
              <a:rPr lang="en-US" sz="2000" dirty="0">
                <a:solidFill>
                  <a:srgbClr val="6A1719"/>
                </a:solidFill>
                <a:latin typeface="Dakota Regular"/>
                <a:cs typeface="Dakota Regular"/>
              </a:rPr>
            </a:br>
            <a:r>
              <a:rPr lang="en-US" sz="2000" dirty="0">
                <a:solidFill>
                  <a:srgbClr val="6A1719"/>
                </a:solidFill>
                <a:latin typeface="Dakota Regular"/>
                <a:cs typeface="Dakota Regular"/>
              </a:rPr>
              <a:t>in current</a:t>
            </a:r>
            <a:br>
              <a:rPr lang="en-US" sz="2000" dirty="0">
                <a:solidFill>
                  <a:srgbClr val="6A1719"/>
                </a:solidFill>
                <a:latin typeface="Dakota Regular"/>
                <a:cs typeface="Dakota Regular"/>
              </a:rPr>
            </a:br>
            <a:r>
              <a:rPr lang="en-US" sz="2000" dirty="0">
                <a:solidFill>
                  <a:srgbClr val="6A1719"/>
                </a:solidFill>
                <a:latin typeface="Dakota Regular"/>
                <a:cs typeface="Dakota Regular"/>
              </a:rPr>
              <a:t>dataset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endParaRPr lang="en-US" sz="2200" dirty="0">
              <a:solidFill>
                <a:srgbClr val="6A1719"/>
              </a:solidFill>
              <a:latin typeface="Dakota Regular"/>
              <a:cs typeface="Dakota Regular"/>
            </a:endParaRPr>
          </a:p>
        </p:txBody>
      </p:sp>
      <p:sp>
        <p:nvSpPr>
          <p:cNvPr id="7" name="TextBox 6"/>
          <p:cNvSpPr txBox="1"/>
          <p:nvPr/>
        </p:nvSpPr>
        <p:spPr>
          <a:xfrm rot="21421266">
            <a:off x="3057406" y="3777724"/>
            <a:ext cx="4226804" cy="1398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u="sng" dirty="0">
                <a:solidFill>
                  <a:srgbClr val="6A1719"/>
                </a:solidFill>
                <a:latin typeface="Dakota Regular"/>
                <a:cs typeface="Dakota Regular"/>
              </a:rPr>
              <a:t>Results window: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solidFill>
                  <a:srgbClr val="6A1719"/>
                </a:solidFill>
                <a:latin typeface="Dakota Regular"/>
                <a:cs typeface="Dakota Regular"/>
              </a:rPr>
              <a:t>displays commands, output</a:t>
            </a:r>
            <a:br>
              <a:rPr lang="en-US" sz="2000" dirty="0">
                <a:solidFill>
                  <a:srgbClr val="6A1719"/>
                </a:solidFill>
                <a:latin typeface="Dakota Regular"/>
                <a:cs typeface="Dakota Regular"/>
              </a:rPr>
            </a:br>
            <a:r>
              <a:rPr lang="en-US" sz="2000" dirty="0">
                <a:solidFill>
                  <a:srgbClr val="6A1719"/>
                </a:solidFill>
                <a:latin typeface="Dakota Regular"/>
                <a:cs typeface="Dakota Regular"/>
              </a:rPr>
              <a:t>&amp; error messages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endParaRPr lang="en-US" sz="2200" dirty="0">
              <a:solidFill>
                <a:srgbClr val="6A1719"/>
              </a:solidFill>
              <a:latin typeface="Dakota Regular"/>
              <a:cs typeface="Dakot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7479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accent2">
                    <a:lumMod val="75000"/>
                  </a:schemeClr>
                </a:solidFill>
              </a:rPr>
              <a:t>Where did the review window go?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Stata 16: named changed from "Review" to "History" window</a:t>
            </a:r>
          </a:p>
          <a:p>
            <a:r>
              <a:rPr lang="en-US" dirty="0"/>
              <a:t>Seems to not always be displayed by default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705" y="2260600"/>
            <a:ext cx="73628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6456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641" y="681038"/>
            <a:ext cx="8378825" cy="5238750"/>
          </a:xfrm>
          <a:ln w="3175" cmpd="sng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 rot="21133574">
            <a:off x="1949009" y="1420297"/>
            <a:ext cx="1703480" cy="2087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u="sng" dirty="0">
                <a:solidFill>
                  <a:srgbClr val="6A1719"/>
                </a:solidFill>
                <a:latin typeface="Dakota Regular"/>
                <a:cs typeface="Dakota Regular"/>
              </a:rPr>
              <a:t>Review</a:t>
            </a:r>
            <a:br>
              <a:rPr lang="en-US" sz="2200" u="sng" dirty="0">
                <a:solidFill>
                  <a:srgbClr val="6A1719"/>
                </a:solidFill>
                <a:latin typeface="Dakota Regular"/>
                <a:cs typeface="Dakota Regular"/>
              </a:rPr>
            </a:br>
            <a:r>
              <a:rPr lang="en-US" sz="2200" u="sng" dirty="0">
                <a:solidFill>
                  <a:srgbClr val="6A1719"/>
                </a:solidFill>
                <a:latin typeface="Dakota Regular"/>
                <a:cs typeface="Dakota Regular"/>
              </a:rPr>
              <a:t>(History)</a:t>
            </a:r>
            <a:br>
              <a:rPr lang="en-US" sz="2200" u="sng" dirty="0">
                <a:solidFill>
                  <a:srgbClr val="6A1719"/>
                </a:solidFill>
                <a:latin typeface="Dakota Regular"/>
                <a:cs typeface="Dakota Regular"/>
              </a:rPr>
            </a:br>
            <a:r>
              <a:rPr lang="en-US" sz="2200" u="sng" dirty="0">
                <a:solidFill>
                  <a:srgbClr val="6A1719"/>
                </a:solidFill>
                <a:latin typeface="Dakota Regular"/>
                <a:cs typeface="Dakota Regular"/>
              </a:rPr>
              <a:t>window: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solidFill>
                  <a:srgbClr val="6A1719"/>
                </a:solidFill>
                <a:latin typeface="Dakota Regular"/>
                <a:cs typeface="Dakota Regular"/>
              </a:rPr>
              <a:t>log of </a:t>
            </a:r>
            <a:br>
              <a:rPr lang="en-US" sz="2000" dirty="0">
                <a:solidFill>
                  <a:srgbClr val="6A1719"/>
                </a:solidFill>
                <a:latin typeface="Dakota Regular"/>
                <a:cs typeface="Dakota Regular"/>
              </a:rPr>
            </a:br>
            <a:r>
              <a:rPr lang="en-US" sz="2000" dirty="0">
                <a:solidFill>
                  <a:srgbClr val="6A1719"/>
                </a:solidFill>
                <a:latin typeface="Dakota Regular"/>
                <a:cs typeface="Dakota Regular"/>
              </a:rPr>
              <a:t>commands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endParaRPr lang="en-US" sz="2200" dirty="0">
              <a:solidFill>
                <a:srgbClr val="6A1719"/>
              </a:solidFill>
              <a:latin typeface="Dakota Regular"/>
              <a:cs typeface="Dakota Regular"/>
            </a:endParaRPr>
          </a:p>
        </p:txBody>
      </p:sp>
      <p:sp>
        <p:nvSpPr>
          <p:cNvPr id="6" name="TextBox 5"/>
          <p:cNvSpPr txBox="1"/>
          <p:nvPr/>
        </p:nvSpPr>
        <p:spPr>
          <a:xfrm rot="21133574">
            <a:off x="2038824" y="3614455"/>
            <a:ext cx="1646605" cy="2352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u="sng">
                <a:solidFill>
                  <a:srgbClr val="6A1719"/>
                </a:solidFill>
                <a:latin typeface="Dakota Regular"/>
                <a:cs typeface="Dakota Regular"/>
              </a:rPr>
              <a:t>Variables</a:t>
            </a:r>
            <a:br>
              <a:rPr lang="en-US" sz="2200" u="sng">
                <a:solidFill>
                  <a:srgbClr val="6A1719"/>
                </a:solidFill>
                <a:latin typeface="Dakota Regular"/>
                <a:cs typeface="Dakota Regular"/>
              </a:rPr>
            </a:br>
            <a:r>
              <a:rPr lang="en-US" sz="2200" u="sng">
                <a:solidFill>
                  <a:srgbClr val="6A1719"/>
                </a:solidFill>
                <a:latin typeface="Dakota Regular"/>
                <a:cs typeface="Dakota Regular"/>
              </a:rPr>
              <a:t>window: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>
                <a:solidFill>
                  <a:srgbClr val="6A1719"/>
                </a:solidFill>
                <a:latin typeface="Dakota Regular"/>
                <a:cs typeface="Dakota Regular"/>
              </a:rPr>
              <a:t>list of</a:t>
            </a:r>
            <a:br>
              <a:rPr lang="en-US" sz="2000">
                <a:solidFill>
                  <a:srgbClr val="6A1719"/>
                </a:solidFill>
                <a:latin typeface="Dakota Regular"/>
                <a:cs typeface="Dakota Regular"/>
              </a:rPr>
            </a:br>
            <a:r>
              <a:rPr lang="en-US" sz="2000">
                <a:solidFill>
                  <a:srgbClr val="6A1719"/>
                </a:solidFill>
                <a:latin typeface="Dakota Regular"/>
                <a:cs typeface="Dakota Regular"/>
              </a:rPr>
              <a:t>variables</a:t>
            </a:r>
            <a:br>
              <a:rPr lang="en-US" sz="2000">
                <a:solidFill>
                  <a:srgbClr val="6A1719"/>
                </a:solidFill>
                <a:latin typeface="Dakota Regular"/>
                <a:cs typeface="Dakota Regular"/>
              </a:rPr>
            </a:br>
            <a:r>
              <a:rPr lang="en-US" sz="2000">
                <a:solidFill>
                  <a:srgbClr val="6A1719"/>
                </a:solidFill>
                <a:latin typeface="Dakota Regular"/>
                <a:cs typeface="Dakota Regular"/>
              </a:rPr>
              <a:t>in current</a:t>
            </a:r>
            <a:br>
              <a:rPr lang="en-US" sz="2000">
                <a:solidFill>
                  <a:srgbClr val="6A1719"/>
                </a:solidFill>
                <a:latin typeface="Dakota Regular"/>
                <a:cs typeface="Dakota Regular"/>
              </a:rPr>
            </a:br>
            <a:r>
              <a:rPr lang="en-US" sz="2000">
                <a:solidFill>
                  <a:srgbClr val="6A1719"/>
                </a:solidFill>
                <a:latin typeface="Dakota Regular"/>
                <a:cs typeface="Dakota Regular"/>
              </a:rPr>
              <a:t>dataset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endParaRPr lang="en-US" sz="2200">
              <a:solidFill>
                <a:srgbClr val="6A1719"/>
              </a:solidFill>
              <a:latin typeface="Dakota Regular"/>
              <a:cs typeface="Dakota Regular"/>
            </a:endParaRPr>
          </a:p>
        </p:txBody>
      </p:sp>
      <p:sp>
        <p:nvSpPr>
          <p:cNvPr id="7" name="TextBox 6"/>
          <p:cNvSpPr txBox="1"/>
          <p:nvPr/>
        </p:nvSpPr>
        <p:spPr>
          <a:xfrm rot="21421266">
            <a:off x="4834092" y="3013189"/>
            <a:ext cx="4226804" cy="1398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u="sng">
                <a:solidFill>
                  <a:srgbClr val="6A1719"/>
                </a:solidFill>
                <a:latin typeface="Dakota Regular"/>
                <a:cs typeface="Dakota Regular"/>
              </a:rPr>
              <a:t>Results window: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>
                <a:solidFill>
                  <a:srgbClr val="6A1719"/>
                </a:solidFill>
                <a:latin typeface="Dakota Regular"/>
                <a:cs typeface="Dakota Regular"/>
              </a:rPr>
              <a:t>displays commands, output</a:t>
            </a:r>
            <a:br>
              <a:rPr lang="en-US" sz="2000">
                <a:solidFill>
                  <a:srgbClr val="6A1719"/>
                </a:solidFill>
                <a:latin typeface="Dakota Regular"/>
                <a:cs typeface="Dakota Regular"/>
              </a:rPr>
            </a:br>
            <a:r>
              <a:rPr lang="en-US" sz="2000">
                <a:solidFill>
                  <a:srgbClr val="6A1719"/>
                </a:solidFill>
                <a:latin typeface="Dakota Regular"/>
                <a:cs typeface="Dakota Regular"/>
              </a:rPr>
              <a:t>&amp; error messages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endParaRPr lang="en-US" sz="2200">
              <a:solidFill>
                <a:srgbClr val="6A1719"/>
              </a:solidFill>
              <a:latin typeface="Dakota Regular"/>
              <a:cs typeface="Dakota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9927" y="5089837"/>
            <a:ext cx="5969070" cy="1102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200" u="sng">
                <a:solidFill>
                  <a:srgbClr val="6A1719"/>
                </a:solidFill>
                <a:latin typeface="Dakota Regular"/>
                <a:cs typeface="Dakota Regular"/>
              </a:rPr>
              <a:t>Command window: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>
                <a:solidFill>
                  <a:srgbClr val="6A1719"/>
                </a:solidFill>
                <a:latin typeface="Dakota Regular"/>
                <a:cs typeface="Dakota Regular"/>
              </a:rPr>
              <a:t>where you type commands interactively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endParaRPr lang="en-US" sz="2200">
              <a:solidFill>
                <a:srgbClr val="6A1719"/>
              </a:solidFill>
              <a:latin typeface="Dakota Regular"/>
              <a:cs typeface="Dakota Regular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896430" y="180047"/>
            <a:ext cx="4995583" cy="794712"/>
            <a:chOff x="2372429" y="84462"/>
            <a:chExt cx="4995583" cy="794712"/>
          </a:xfrm>
        </p:grpSpPr>
        <p:sp>
          <p:nvSpPr>
            <p:cNvPr id="11" name="TextBox 10"/>
            <p:cNvSpPr txBox="1"/>
            <p:nvPr/>
          </p:nvSpPr>
          <p:spPr>
            <a:xfrm rot="21421266">
              <a:off x="2553874" y="84462"/>
              <a:ext cx="4814138" cy="776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200">
                  <a:solidFill>
                    <a:srgbClr val="6A1719"/>
                  </a:solidFill>
                  <a:latin typeface="Dakota Regular"/>
                  <a:cs typeface="Dakota Regular"/>
                </a:rPr>
                <a:t>Drop-down menus &amp; toolbar</a:t>
              </a:r>
              <a:endParaRPr lang="en-US" sz="2000">
                <a:solidFill>
                  <a:srgbClr val="6A1719"/>
                </a:solidFill>
                <a:latin typeface="Dakota Regular"/>
                <a:cs typeface="Dakota Regular"/>
              </a:endParaRPr>
            </a:p>
            <a:p>
              <a:pPr>
                <a:spcBef>
                  <a:spcPts val="54"/>
                </a:spcBef>
                <a:buClr>
                  <a:schemeClr val="accent1"/>
                </a:buClr>
                <a:buSzPct val="110000"/>
              </a:pPr>
              <a:endParaRPr lang="en-US" sz="2200">
                <a:solidFill>
                  <a:srgbClr val="6A1719"/>
                </a:solidFill>
                <a:latin typeface="Dakota Regular"/>
                <a:cs typeface="Dakota Regular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7366828">
              <a:off x="2395742" y="379268"/>
              <a:ext cx="4765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800">
                  <a:solidFill>
                    <a:srgbClr val="6A1719"/>
                  </a:solidFill>
                  <a:latin typeface="Dakota Regular"/>
                  <a:cs typeface="Dakota Regular"/>
                </a:rPr>
                <a:t>&lt;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725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4272" y="1094193"/>
            <a:ext cx="2824299" cy="3595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54"/>
              </a:spcBef>
              <a:spcAft>
                <a:spcPts val="1800"/>
              </a:spcAft>
              <a:buClr>
                <a:schemeClr val="accent1"/>
              </a:buClr>
              <a:buSzPct val="110000"/>
              <a:tabLst>
                <a:tab pos="976313" algn="l"/>
              </a:tabLst>
            </a:pP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Use drop-down </a:t>
            </a:r>
            <a:b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menus</a:t>
            </a:r>
          </a:p>
          <a:p>
            <a:pPr algn="r">
              <a:spcBef>
                <a:spcPts val="54"/>
              </a:spcBef>
              <a:spcAft>
                <a:spcPts val="1800"/>
              </a:spcAft>
              <a:buClr>
                <a:schemeClr val="accent1"/>
              </a:buClr>
              <a:buSzPct val="110000"/>
              <a:tabLst>
                <a:tab pos="976313" algn="l"/>
              </a:tabLst>
            </a:pP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Run commands</a:t>
            </a:r>
            <a:b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from a script</a:t>
            </a:r>
            <a:b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(aka 'do-file')</a:t>
            </a:r>
          </a:p>
          <a:p>
            <a:pPr algn="r">
              <a:spcBef>
                <a:spcPts val="54"/>
              </a:spcBef>
              <a:spcAft>
                <a:spcPts val="1800"/>
              </a:spcAft>
              <a:buClr>
                <a:schemeClr val="accent1"/>
              </a:buClr>
              <a:buSzPct val="110000"/>
              <a:tabLst>
                <a:tab pos="976313" algn="l"/>
              </a:tabLst>
            </a:pP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Type commands</a:t>
            </a:r>
            <a:b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interactively</a:t>
            </a:r>
          </a:p>
        </p:txBody>
      </p:sp>
      <p:pic>
        <p:nvPicPr>
          <p:cNvPr id="3" name="Content Placeholder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022" y="1304615"/>
            <a:ext cx="5139141" cy="3211963"/>
          </a:xfrm>
          <a:prstGeom prst="rect">
            <a:avLst/>
          </a:prstGeom>
          <a:ln w="3175" cmpd="sng">
            <a:solidFill>
              <a:schemeClr val="tx1"/>
            </a:solidFill>
          </a:ln>
        </p:spPr>
      </p:pic>
      <p:grpSp>
        <p:nvGrpSpPr>
          <p:cNvPr id="4" name="Group 3"/>
          <p:cNvGrpSpPr/>
          <p:nvPr/>
        </p:nvGrpSpPr>
        <p:grpSpPr>
          <a:xfrm rot="9314358">
            <a:off x="4548766" y="1217821"/>
            <a:ext cx="814834" cy="646331"/>
            <a:chOff x="717837" y="2146617"/>
            <a:chExt cx="814834" cy="646331"/>
          </a:xfrm>
        </p:grpSpPr>
        <p:sp>
          <p:nvSpPr>
            <p:cNvPr id="5" name="TextBox 4"/>
            <p:cNvSpPr txBox="1"/>
            <p:nvPr/>
          </p:nvSpPr>
          <p:spPr>
            <a:xfrm rot="15157319">
              <a:off x="935791" y="2125579"/>
              <a:ext cx="5474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3600">
                  <a:solidFill>
                    <a:srgbClr val="7F2016"/>
                  </a:solidFill>
                  <a:latin typeface="Dakota Regular"/>
                  <a:cs typeface="Dakota Regular"/>
                </a:rPr>
                <a:t>/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 rot="1039685">
              <a:off x="717837" y="2146617"/>
              <a:ext cx="5600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3600">
                  <a:solidFill>
                    <a:srgbClr val="7F2016"/>
                  </a:solidFill>
                  <a:latin typeface="Dakota Regular"/>
                  <a:cs typeface="Dakota Regular"/>
                </a:rPr>
                <a:t>&lt;</a:t>
              </a: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1753">
            <a:off x="4515461" y="3684189"/>
            <a:ext cx="2617553" cy="8570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59904" y="1282514"/>
            <a:ext cx="5190171" cy="37939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13248">
            <a:off x="-286859" y="2641485"/>
            <a:ext cx="2617553" cy="85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8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962 0 " pathEditMode="relative" ptsTypes="AA">
                                      <p:cBhvr>
                                        <p:cTn id="27" dur="9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962 0 " pathEditMode="relative" ptsTypes="AA">
                                      <p:cBhvr>
                                        <p:cTn id="29" dur="9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962 0 " pathEditMode="relative" ptsTypes="AA">
                                      <p:cBhvr>
                                        <p:cTn id="31" dur="9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962 0 " pathEditMode="relative" ptsTypes="AA">
                                      <p:cBhvr>
                                        <p:cTn id="36" dur="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962 0 " pathEditMode="relative" ptsTypes="AA">
                                      <p:cBhvr>
                                        <p:cTn id="38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962 0 " pathEditMode="relative" ptsTypes="AA">
                                      <p:cBhvr>
                                        <p:cTn id="40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962 0 " pathEditMode="relative" ptsTypes="AA">
                                      <p:cBhvr>
                                        <p:cTn id="42" dur="9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962 0 " pathEditMode="relative" ptsTypes="AA">
                                      <p:cBhvr>
                                        <p:cTn id="44" dur="9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088" y="1784821"/>
            <a:ext cx="10922000" cy="626005"/>
          </a:xfrm>
        </p:spPr>
        <p:txBody>
          <a:bodyPr/>
          <a:lstStyle/>
          <a:p>
            <a:r>
              <a:rPr lang="en-US" sz="4800" b="0">
                <a:solidFill>
                  <a:schemeClr val="accent2">
                    <a:lumMod val="75000"/>
                  </a:schemeClr>
                </a:solidFill>
                <a:cs typeface="Segoe UI" panose="020B0502040204020203" pitchFamily="34" charset="0"/>
              </a:rPr>
              <a:t>When to use which?</a:t>
            </a:r>
          </a:p>
        </p:txBody>
      </p:sp>
    </p:spTree>
    <p:extLst>
      <p:ext uri="{BB962C8B-B14F-4D97-AF65-F5344CB8AC3E}">
        <p14:creationId xmlns:p14="http://schemas.microsoft.com/office/powerpoint/2010/main" val="2059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828096"/>
              </p:ext>
            </p:extLst>
          </p:nvPr>
        </p:nvGraphicFramePr>
        <p:xfrm>
          <a:off x="2205790" y="153742"/>
          <a:ext cx="7780420" cy="3349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5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5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53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469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227013" algn="l"/>
                      <a:r>
                        <a:rPr lang="en-US" sz="24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Pros</a:t>
                      </a: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227013" algn="l"/>
                      <a:r>
                        <a:rPr lang="en-US" sz="24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</a:t>
                      </a: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227013" algn="l"/>
                      <a:r>
                        <a:rPr lang="en-US" sz="24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when</a:t>
                      </a: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39"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Drop-down menus</a:t>
                      </a: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7013" indent="-227013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Easy</a:t>
                      </a:r>
                    </a:p>
                    <a:p>
                      <a:pPr marL="227013" indent="-227013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Good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l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earning tool</a:t>
                      </a: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7013" indent="-227013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Slow</a:t>
                      </a:r>
                    </a:p>
                    <a:p>
                      <a:pPr marL="227013" indent="-227013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Scripting:</a:t>
                      </a:r>
                    </a:p>
                    <a:p>
                      <a:pPr marL="401638" lvl="1" indent="-174625">
                        <a:spcAft>
                          <a:spcPts val="1200"/>
                        </a:spcAft>
                        <a:buSzPct val="80000"/>
                        <a:buFont typeface="Lucida Grande"/>
                        <a:buChar char="-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Extra step</a:t>
                      </a:r>
                    </a:p>
                    <a:p>
                      <a:pPr marL="401638" lvl="1" indent="-174625">
                        <a:spcAft>
                          <a:spcPts val="1200"/>
                        </a:spcAft>
                        <a:buSzPct val="80000"/>
                        <a:buFont typeface="Lucida Grande"/>
                        <a:buChar char="-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May lose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command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</a:t>
                      </a:r>
                    </a:p>
                    <a:p>
                      <a:pPr marL="230188" lvl="0" indent="-230188">
                        <a:spcAft>
                          <a:spcPts val="1200"/>
                        </a:spcAft>
                        <a:buSzPct val="80000"/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Limited functionality</a:t>
                      </a: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7013" indent="-227013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Learning</a:t>
                      </a:r>
                    </a:p>
                    <a:p>
                      <a:pPr marL="227013" indent="-227013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Building tricky commands </a:t>
                      </a:r>
                      <a:b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(</a:t>
                      </a:r>
                      <a:r>
                        <a:rPr lang="en-US" sz="2000" b="0" i="1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e.g.</a:t>
                      </a:r>
                      <a:r>
                        <a:rPr lang="en-US" sz="2000" b="0" i="1" baseline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graphs)</a:t>
                      </a:r>
                      <a:endParaRPr lang="en-US" sz="2000">
                        <a:solidFill>
                          <a:schemeClr val="tx1"/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  <a:p>
                      <a:pPr marL="0" indent="0">
                        <a:spcAft>
                          <a:spcPts val="1200"/>
                        </a:spcAft>
                        <a:buFont typeface="Arial"/>
                        <a:buNone/>
                      </a:pPr>
                      <a:endParaRPr lang="en-US" sz="2000">
                        <a:solidFill>
                          <a:schemeClr val="tx1"/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747958" y="716654"/>
            <a:ext cx="1916060" cy="26202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64018" y="729810"/>
            <a:ext cx="2077452" cy="27218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39140" y="729809"/>
            <a:ext cx="2366211" cy="27218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0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896903"/>
              </p:ext>
            </p:extLst>
          </p:nvPr>
        </p:nvGraphicFramePr>
        <p:xfrm>
          <a:off x="2205790" y="153742"/>
          <a:ext cx="7780420" cy="4202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5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5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53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469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227013" algn="l"/>
                      <a:r>
                        <a:rPr lang="en-US" sz="24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Pros</a:t>
                      </a: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227013" algn="l"/>
                      <a:r>
                        <a:rPr lang="en-US" sz="24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</a:t>
                      </a: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227013" algn="l"/>
                      <a:r>
                        <a:rPr lang="en-US" sz="24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when</a:t>
                      </a: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39">
                <a:tc>
                  <a:txBody>
                    <a:bodyPr/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Drop-down menus</a:t>
                      </a: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27013" indent="-227013">
                        <a:spcAft>
                          <a:spcPts val="300"/>
                        </a:spcAft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Easy</a:t>
                      </a:r>
                    </a:p>
                    <a:p>
                      <a:pPr marL="227013" indent="-227013">
                        <a:spcAft>
                          <a:spcPts val="300"/>
                        </a:spcAft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Good</a:t>
                      </a:r>
                      <a:r>
                        <a:rPr lang="en-US" sz="140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l</a:t>
                      </a:r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earning tool</a:t>
                      </a: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27013" indent="-227013">
                        <a:spcAft>
                          <a:spcPts val="300"/>
                        </a:spcAft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Slow</a:t>
                      </a:r>
                    </a:p>
                    <a:p>
                      <a:pPr marL="227013" indent="-227013">
                        <a:spcAft>
                          <a:spcPts val="300"/>
                        </a:spcAft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Scripting:</a:t>
                      </a:r>
                    </a:p>
                    <a:p>
                      <a:pPr marL="401638" lvl="1" indent="-174625">
                        <a:spcAft>
                          <a:spcPts val="300"/>
                        </a:spcAft>
                        <a:buSzPct val="80000"/>
                        <a:buFont typeface="Lucida Grande"/>
                        <a:buChar char="-"/>
                      </a:pPr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Extra step</a:t>
                      </a:r>
                    </a:p>
                    <a:p>
                      <a:pPr marL="401638" lvl="1" indent="-174625">
                        <a:spcAft>
                          <a:spcPts val="300"/>
                        </a:spcAft>
                        <a:buSzPct val="80000"/>
                        <a:buFont typeface="Lucida Grande"/>
                        <a:buChar char="-"/>
                      </a:pPr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May lose</a:t>
                      </a:r>
                      <a:r>
                        <a:rPr lang="en-US" sz="140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command</a:t>
                      </a:r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</a:t>
                      </a:r>
                    </a:p>
                    <a:p>
                      <a:pPr marL="230188" lvl="0" indent="-230188">
                        <a:spcAft>
                          <a:spcPts val="300"/>
                        </a:spcAft>
                        <a:buSzPct val="80000"/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Limited functionality</a:t>
                      </a: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27013" indent="-227013">
                        <a:spcAft>
                          <a:spcPts val="300"/>
                        </a:spcAft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Learning</a:t>
                      </a:r>
                    </a:p>
                    <a:p>
                      <a:pPr marL="227013" indent="-227013">
                        <a:spcAft>
                          <a:spcPts val="300"/>
                        </a:spcAft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Building tricky commands </a:t>
                      </a:r>
                      <a:b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(</a:t>
                      </a:r>
                      <a:r>
                        <a:rPr lang="en-US" sz="1400" b="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e.g.</a:t>
                      </a:r>
                      <a:r>
                        <a:rPr lang="en-US" sz="1400" b="0" i="1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</a:t>
                      </a:r>
                      <a:r>
                        <a:rPr lang="en-US" sz="140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graphs)</a:t>
                      </a:r>
                      <a:endParaRPr lang="en-US" sz="1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  <a:p>
                      <a:pPr marL="0" indent="0">
                        <a:spcAft>
                          <a:spcPts val="300"/>
                        </a:spcAft>
                        <a:buFont typeface="Arial"/>
                        <a:buNone/>
                      </a:pPr>
                      <a:endParaRPr lang="en-US" sz="1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39"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Command line</a:t>
                      </a:r>
                    </a:p>
                  </a:txBody>
                  <a:tcPr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7013" indent="-227013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Fast</a:t>
                      </a:r>
                    </a:p>
                    <a:p>
                      <a:pPr marL="227013" indent="-227013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Good for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figuring out commands</a:t>
                      </a:r>
                      <a:endParaRPr lang="en-US" sz="2000">
                        <a:solidFill>
                          <a:schemeClr val="tx1"/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7013" indent="-227013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Scripting:</a:t>
                      </a:r>
                    </a:p>
                    <a:p>
                      <a:pPr marL="401638" lvl="1" indent="-174625">
                        <a:spcAft>
                          <a:spcPts val="1200"/>
                        </a:spcAft>
                        <a:buSzPct val="80000"/>
                        <a:buFont typeface="Lucida Grande"/>
                        <a:buChar char="-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Extra step</a:t>
                      </a:r>
                    </a:p>
                    <a:p>
                      <a:pPr marL="401638" lvl="1" indent="-174625">
                        <a:spcAft>
                          <a:spcPts val="1200"/>
                        </a:spcAft>
                        <a:buSzPct val="80000"/>
                        <a:buFont typeface="Lucida Grande"/>
                        <a:buChar char="-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May lose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command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</a:t>
                      </a:r>
                    </a:p>
                    <a:p>
                      <a:pPr marL="227013" lvl="0" indent="-227013">
                        <a:spcAft>
                          <a:spcPts val="1200"/>
                        </a:spcAft>
                        <a:buSzPct val="80000"/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Bad for blocks of code</a:t>
                      </a:r>
                    </a:p>
                  </a:txBody>
                  <a:tcPr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7013" indent="-227013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Figuring out code</a:t>
                      </a:r>
                    </a:p>
                    <a:p>
                      <a:pPr marL="227013" indent="-227013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Conversing with data</a:t>
                      </a:r>
                    </a:p>
                  </a:txBody>
                  <a:tcPr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3572044" y="1848419"/>
            <a:ext cx="2005260" cy="24597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32114" y="2078780"/>
            <a:ext cx="2077452" cy="22293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10425" y="2065623"/>
            <a:ext cx="2366211" cy="22293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21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984511"/>
              </p:ext>
            </p:extLst>
          </p:nvPr>
        </p:nvGraphicFramePr>
        <p:xfrm>
          <a:off x="2205790" y="153742"/>
          <a:ext cx="7780420" cy="5261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5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5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53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469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227013" algn="l"/>
                      <a:r>
                        <a:rPr lang="en-US" sz="24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Pros</a:t>
                      </a: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227013" algn="l"/>
                      <a:r>
                        <a:rPr lang="en-US" sz="24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</a:t>
                      </a: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227013" algn="l"/>
                      <a:r>
                        <a:rPr lang="en-US" sz="24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when</a:t>
                      </a: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39">
                <a:tc>
                  <a:txBody>
                    <a:bodyPr/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Drop-down menus</a:t>
                      </a: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27013" indent="-227013">
                        <a:spcAft>
                          <a:spcPts val="300"/>
                        </a:spcAft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Easy</a:t>
                      </a:r>
                    </a:p>
                    <a:p>
                      <a:pPr marL="227013" indent="-227013">
                        <a:spcAft>
                          <a:spcPts val="300"/>
                        </a:spcAft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Good</a:t>
                      </a:r>
                      <a:r>
                        <a:rPr lang="en-US" sz="140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l</a:t>
                      </a:r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earning tool</a:t>
                      </a: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27013" indent="-227013">
                        <a:spcAft>
                          <a:spcPts val="300"/>
                        </a:spcAft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Slow</a:t>
                      </a:r>
                    </a:p>
                    <a:p>
                      <a:pPr marL="227013" indent="-227013">
                        <a:spcAft>
                          <a:spcPts val="300"/>
                        </a:spcAft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Scripting:</a:t>
                      </a:r>
                    </a:p>
                    <a:p>
                      <a:pPr marL="401638" lvl="1" indent="-174625">
                        <a:spcAft>
                          <a:spcPts val="300"/>
                        </a:spcAft>
                        <a:buSzPct val="80000"/>
                        <a:buFont typeface="Lucida Grande"/>
                        <a:buChar char="-"/>
                      </a:pPr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Extra step</a:t>
                      </a:r>
                    </a:p>
                    <a:p>
                      <a:pPr marL="401638" lvl="1" indent="-174625">
                        <a:spcAft>
                          <a:spcPts val="300"/>
                        </a:spcAft>
                        <a:buSzPct val="80000"/>
                        <a:buFont typeface="Lucida Grande"/>
                        <a:buChar char="-"/>
                      </a:pPr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May lose</a:t>
                      </a:r>
                      <a:r>
                        <a:rPr lang="en-US" sz="140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command</a:t>
                      </a:r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</a:t>
                      </a:r>
                    </a:p>
                    <a:p>
                      <a:pPr marL="230188" lvl="0" indent="-230188">
                        <a:spcAft>
                          <a:spcPts val="300"/>
                        </a:spcAft>
                        <a:buSzPct val="80000"/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Limited functionality</a:t>
                      </a: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27013" indent="-227013">
                        <a:spcAft>
                          <a:spcPts val="300"/>
                        </a:spcAft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Learning</a:t>
                      </a:r>
                    </a:p>
                    <a:p>
                      <a:pPr marL="227013" indent="-227013">
                        <a:spcAft>
                          <a:spcPts val="300"/>
                        </a:spcAft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Building tricky commands </a:t>
                      </a:r>
                      <a:b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(</a:t>
                      </a:r>
                      <a:r>
                        <a:rPr lang="en-US" sz="1400" b="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e.g.</a:t>
                      </a:r>
                      <a:r>
                        <a:rPr lang="en-US" sz="1400" b="0" i="1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</a:t>
                      </a:r>
                      <a:r>
                        <a:rPr lang="en-US" sz="140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graphs)</a:t>
                      </a:r>
                      <a:endParaRPr lang="en-US" sz="1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  <a:p>
                      <a:pPr marL="0" indent="0">
                        <a:spcAft>
                          <a:spcPts val="300"/>
                        </a:spcAft>
                        <a:buFont typeface="Arial"/>
                        <a:buNone/>
                      </a:pPr>
                      <a:endParaRPr lang="en-US" sz="1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39">
                <a:tc>
                  <a:txBody>
                    <a:bodyPr/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en-US" sz="1400">
                          <a:solidFill>
                            <a:srgbClr val="7F7F7F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Command line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27013" indent="-227013">
                        <a:spcAft>
                          <a:spcPts val="300"/>
                        </a:spcAft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rgbClr val="7F7F7F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Fast</a:t>
                      </a:r>
                    </a:p>
                    <a:p>
                      <a:pPr marL="227013" indent="-227013">
                        <a:spcAft>
                          <a:spcPts val="300"/>
                        </a:spcAft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rgbClr val="7F7F7F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Good for</a:t>
                      </a:r>
                      <a:r>
                        <a:rPr lang="en-US" sz="1400" baseline="0">
                          <a:solidFill>
                            <a:srgbClr val="7F7F7F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figuring out commands</a:t>
                      </a:r>
                      <a:endParaRPr lang="en-US" sz="1400">
                        <a:solidFill>
                          <a:srgbClr val="7F7F7F"/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27013" indent="-227013">
                        <a:spcAft>
                          <a:spcPts val="300"/>
                        </a:spcAft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rgbClr val="7F7F7F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Scripting:</a:t>
                      </a:r>
                    </a:p>
                    <a:p>
                      <a:pPr marL="401638" lvl="1" indent="-174625">
                        <a:spcAft>
                          <a:spcPts val="300"/>
                        </a:spcAft>
                        <a:buSzPct val="80000"/>
                        <a:buFont typeface="Lucida Grande"/>
                        <a:buChar char="-"/>
                      </a:pPr>
                      <a:r>
                        <a:rPr lang="en-US" sz="1400">
                          <a:solidFill>
                            <a:srgbClr val="7F7F7F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Extra step</a:t>
                      </a:r>
                    </a:p>
                    <a:p>
                      <a:pPr marL="401638" lvl="1" indent="-174625">
                        <a:spcAft>
                          <a:spcPts val="300"/>
                        </a:spcAft>
                        <a:buSzPct val="80000"/>
                        <a:buFont typeface="Lucida Grande"/>
                        <a:buChar char="-"/>
                      </a:pPr>
                      <a:r>
                        <a:rPr lang="en-US" sz="1400">
                          <a:solidFill>
                            <a:srgbClr val="7F7F7F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May lose</a:t>
                      </a:r>
                      <a:r>
                        <a:rPr lang="en-US" sz="1400" baseline="0">
                          <a:solidFill>
                            <a:srgbClr val="7F7F7F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command</a:t>
                      </a:r>
                      <a:r>
                        <a:rPr lang="en-US" sz="1400">
                          <a:solidFill>
                            <a:srgbClr val="7F7F7F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</a:t>
                      </a:r>
                    </a:p>
                    <a:p>
                      <a:pPr marL="227013" lvl="0" indent="-227013">
                        <a:spcAft>
                          <a:spcPts val="300"/>
                        </a:spcAft>
                        <a:buSzPct val="80000"/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rgbClr val="7F7F7F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Bad for blocks of code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27013" indent="-227013">
                        <a:spcAft>
                          <a:spcPts val="300"/>
                        </a:spcAft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rgbClr val="7F7F7F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Figuring out code</a:t>
                      </a:r>
                    </a:p>
                    <a:p>
                      <a:pPr marL="227013" indent="-227013">
                        <a:spcAft>
                          <a:spcPts val="300"/>
                        </a:spcAft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rgbClr val="7F7F7F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Conversing with data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039"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.do files</a:t>
                      </a:r>
                    </a:p>
                  </a:txBody>
                  <a:tcPr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7013" indent="-227013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Fast</a:t>
                      </a:r>
                    </a:p>
                    <a:p>
                      <a:pPr marL="227013" indent="-227013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Perfect trail</a:t>
                      </a:r>
                    </a:p>
                    <a:p>
                      <a:pPr marL="227013" indent="-227013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Repeatable</a:t>
                      </a:r>
                    </a:p>
                    <a:p>
                      <a:pPr marL="227013" indent="-227013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Good for figuring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out blocks of code</a:t>
                      </a:r>
                      <a:endParaRPr lang="en-US" sz="2000">
                        <a:solidFill>
                          <a:schemeClr val="tx1"/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7013" indent="-227013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Annoying for sorting out commands</a:t>
                      </a:r>
                    </a:p>
                  </a:txBody>
                  <a:tcPr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7013" indent="-227013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Doing formal data mgmt. &amp; analyses</a:t>
                      </a:r>
                    </a:p>
                    <a:p>
                      <a:pPr marL="227013" indent="-227013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Working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in blocks of code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</a:t>
                      </a:r>
                    </a:p>
                  </a:txBody>
                  <a:tcPr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3716422" y="3019494"/>
            <a:ext cx="2005260" cy="23186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76494" y="3019494"/>
            <a:ext cx="2077452" cy="23171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74811" y="3124748"/>
            <a:ext cx="2366211" cy="22408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6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1446525">
            <a:off x="1882758" y="1978526"/>
            <a:ext cx="7077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3600" spc="200">
                <a:latin typeface="Dakota" pitchFamily="2" charset="0"/>
              </a:rPr>
              <a:t>Anything that matters</a:t>
            </a:r>
            <a:r>
              <a:rPr lang="en-US" sz="3600" spc="300">
                <a:latin typeface="Dakota" pitchFamily="2" charset="0"/>
              </a:rPr>
              <a:t> </a:t>
            </a:r>
            <a:br>
              <a:rPr lang="en-US" sz="3600">
                <a:latin typeface="Dakota" pitchFamily="2" charset="0"/>
              </a:rPr>
            </a:br>
            <a:r>
              <a:rPr lang="en-US" sz="3600">
                <a:latin typeface="Dakota" pitchFamily="2" charset="0"/>
              </a:rPr>
              <a:t>must end up in a do-file </a:t>
            </a:r>
          </a:p>
        </p:txBody>
      </p:sp>
      <p:sp>
        <p:nvSpPr>
          <p:cNvPr id="3" name="TextBox 2"/>
          <p:cNvSpPr txBox="1"/>
          <p:nvPr/>
        </p:nvSpPr>
        <p:spPr>
          <a:xfrm rot="21091120">
            <a:off x="8665653" y="1417455"/>
            <a:ext cx="102624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1500">
                <a:solidFill>
                  <a:srgbClr val="6A1719"/>
                </a:solidFill>
                <a:latin typeface="Dakota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3374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930" y="1738772"/>
            <a:ext cx="10922000" cy="830997"/>
          </a:xfrm>
        </p:spPr>
        <p:txBody>
          <a:bodyPr/>
          <a:lstStyle/>
          <a:p>
            <a:r>
              <a:rPr lang="en-US" sz="4800" b="0">
                <a:solidFill>
                  <a:schemeClr val="accent2">
                    <a:lumMod val="75000"/>
                  </a:schemeClr>
                </a:solidFill>
                <a:cs typeface="Segoe UI Semilight" panose="020B0402040204020203" pitchFamily="34" charset="0"/>
              </a:rPr>
              <a:t>Notation</a:t>
            </a:r>
            <a:endParaRPr lang="en-US" sz="4400" b="0">
              <a:solidFill>
                <a:schemeClr val="accent2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54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4422" y="240633"/>
            <a:ext cx="8823159" cy="613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5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6210" y="730344"/>
            <a:ext cx="7247497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Fixed-width font: </a:t>
            </a:r>
            <a:r>
              <a:rPr lang="en-US" sz="2800" dirty="0">
                <a:latin typeface="ProFontWindows" panose="02000409000000000000" pitchFamily="49" charset="0"/>
                <a:cs typeface="Monaco"/>
              </a:rPr>
              <a:t>Stata command</a:t>
            </a:r>
          </a:p>
          <a:p>
            <a:endParaRPr lang="en-US" sz="2800" dirty="0">
              <a:latin typeface="Monaco"/>
              <a:cs typeface="Monaco"/>
            </a:endParaRPr>
          </a:p>
          <a:p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Italic: </a:t>
            </a:r>
            <a:r>
              <a:rPr lang="en-US" sz="2800" i="1" dirty="0">
                <a:latin typeface="ProFontWindows" panose="02000409000000000000" pitchFamily="49" charset="0"/>
                <a:cs typeface="Monaco"/>
              </a:rPr>
              <a:t>Placeholder within a command</a:t>
            </a:r>
            <a:br>
              <a:rPr lang="en-US" sz="2800" i="1" dirty="0">
                <a:latin typeface="Monaco"/>
                <a:cs typeface="Monaco"/>
              </a:rPr>
            </a:b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</a:t>
            </a:r>
            <a:r>
              <a:rPr lang="en-US" sz="28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e.g. </a:t>
            </a:r>
            <a:r>
              <a:rPr lang="en-US" sz="2800" i="1" dirty="0" err="1">
                <a:latin typeface="ProFontWindows" panose="02000409000000000000" pitchFamily="49" charset="0"/>
                <a:cs typeface="Monaco"/>
              </a:rPr>
              <a:t>varname</a:t>
            </a:r>
            <a:r>
              <a:rPr lang="en-US" sz="2800" i="1" dirty="0">
                <a:latin typeface="Monaco"/>
                <a:cs typeface="Monaco"/>
              </a:rPr>
              <a:t> </a:t>
            </a: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means 'type a variable name')</a:t>
            </a:r>
          </a:p>
          <a:p>
            <a:endParaRPr lang="en-US" sz="2800" dirty="0">
              <a:latin typeface="Monaco"/>
              <a:cs typeface="Monaco"/>
            </a:endParaRPr>
          </a:p>
          <a:p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Enclosed in square brackets: </a:t>
            </a:r>
            <a:r>
              <a:rPr lang="en-US" sz="2800" dirty="0">
                <a:latin typeface="ProFontWindows" panose="02000409000000000000" pitchFamily="49" charset="0"/>
                <a:cs typeface="Monaco"/>
              </a:rPr>
              <a:t>[optional]</a:t>
            </a:r>
          </a:p>
          <a:p>
            <a:endParaRPr lang="en-US" sz="2800" dirty="0">
              <a:latin typeface="Monaco"/>
              <a:cs typeface="Monaco"/>
            </a:endParaRPr>
          </a:p>
          <a:p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Enclosed in curly brackets:</a:t>
            </a:r>
          </a:p>
          <a:p>
            <a:r>
              <a:rPr lang="en-US" sz="2800" dirty="0">
                <a:latin typeface="ProFontWindows" panose="02000409000000000000" pitchFamily="49" charset="0"/>
                <a:cs typeface="Monaco"/>
              </a:rPr>
              <a:t>{</a:t>
            </a:r>
            <a:r>
              <a:rPr lang="en-US" sz="2800" dirty="0" err="1">
                <a:latin typeface="ProFontWindows" panose="02000409000000000000" pitchFamily="49" charset="0"/>
                <a:cs typeface="Monaco"/>
              </a:rPr>
              <a:t>you|must|choose|one|option</a:t>
            </a:r>
            <a:r>
              <a:rPr lang="en-US" sz="2800" dirty="0">
                <a:latin typeface="ProFontWindows" panose="02000409000000000000" pitchFamily="49" charset="0"/>
                <a:cs typeface="Monaco"/>
              </a:rPr>
              <a:t>}</a:t>
            </a:r>
          </a:p>
          <a:p>
            <a:endParaRPr lang="en-US" sz="2800" dirty="0">
              <a:latin typeface="ProFontWindows" panose="02000409000000000000" pitchFamily="49" charset="0"/>
              <a:cs typeface="Monaco"/>
            </a:endParaRPr>
          </a:p>
          <a:p>
            <a:r>
              <a:rPr lang="en-US" sz="2800" dirty="0">
                <a:latin typeface="Segoe UI" panose="020B0502040204020203" pitchFamily="34" charset="0"/>
                <a:cs typeface="Monaco"/>
              </a:rPr>
              <a:t>Underlined: minimum abbreviation (</a:t>
            </a:r>
            <a:r>
              <a:rPr lang="en-US" sz="2800" dirty="0">
                <a:solidFill>
                  <a:srgbClr val="6A1719"/>
                </a:solidFill>
                <a:latin typeface="Segoe UI" panose="020B0502040204020203" pitchFamily="34" charset="0"/>
                <a:cs typeface="Monaco"/>
              </a:rPr>
              <a:t>caution!)</a:t>
            </a:r>
          </a:p>
        </p:txBody>
      </p:sp>
    </p:spTree>
    <p:extLst>
      <p:ext uri="{BB962C8B-B14F-4D97-AF65-F5344CB8AC3E}">
        <p14:creationId xmlns:p14="http://schemas.microsoft.com/office/powerpoint/2010/main" val="400667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254501" y="1818107"/>
            <a:ext cx="3683001" cy="72189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sz="3200" err="1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datatype</a:t>
            </a:r>
            <a:endParaRPr lang="en-US" sz="3200">
              <a:solidFill>
                <a:schemeClr val="bg1"/>
              </a:solidFill>
              <a:latin typeface="ProFontWindows" panose="02000409000000000000" pitchFamily="49" charset="0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92045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823" y="1725615"/>
            <a:ext cx="10922000" cy="626005"/>
          </a:xfrm>
        </p:spPr>
        <p:txBody>
          <a:bodyPr/>
          <a:lstStyle/>
          <a:p>
            <a:r>
              <a:rPr lang="en-US" sz="4800" b="0">
                <a:solidFill>
                  <a:schemeClr val="accent2">
                    <a:lumMod val="75000"/>
                  </a:schemeClr>
                </a:solidFill>
                <a:cs typeface="Segoe UI Semilight" panose="020B0402040204020203" pitchFamily="34" charset="0"/>
              </a:rPr>
              <a:t>How Stata stores data</a:t>
            </a:r>
            <a:endParaRPr lang="en-US" sz="4400" b="0">
              <a:solidFill>
                <a:schemeClr val="accent2">
                  <a:lumMod val="75000"/>
                </a:schemeClr>
              </a:solidFill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54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91" b="36669"/>
          <a:stretch/>
        </p:blipFill>
        <p:spPr bwMode="auto">
          <a:xfrm>
            <a:off x="2473569" y="521117"/>
            <a:ext cx="7244862" cy="5349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882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707886"/>
          </a:xfrm>
        </p:spPr>
        <p:txBody>
          <a:bodyPr/>
          <a:lstStyle/>
          <a:p>
            <a:r>
              <a:rPr lang="en-US" sz="4000" b="0">
                <a:solidFill>
                  <a:schemeClr val="accent2">
                    <a:lumMod val="75000"/>
                  </a:schemeClr>
                </a:solidFill>
              </a:rPr>
              <a:t>Variable types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325756"/>
              </p:ext>
            </p:extLst>
          </p:nvPr>
        </p:nvGraphicFramePr>
        <p:xfrm>
          <a:off x="2499893" y="1831595"/>
          <a:ext cx="7419476" cy="3108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57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6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9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6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Segoe UI" panose="020B0502040204020203" pitchFamily="34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Segoe UI" panose="020B0502040204020203" pitchFamily="34" charset="0"/>
                        </a:rPr>
                        <a:t>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-127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err="1">
                          <a:latin typeface="Segoe UI" panose="020B0502040204020203" pitchFamily="34" charset="0"/>
                        </a:rPr>
                        <a:t>int</a:t>
                      </a:r>
                      <a:endParaRPr lang="en-US" sz="2800"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-32,767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32,740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Segoe UI" panose="020B0502040204020203" pitchFamily="34" charset="0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-2.15</a:t>
                      </a:r>
                      <a:r>
                        <a:rPr lang="en-US" sz="2800" baseline="0"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2800">
                          <a:latin typeface="Segoe UI" panose="020B0502040204020203" pitchFamily="34" charset="0"/>
                        </a:rPr>
                        <a:t>x 10</a:t>
                      </a:r>
                      <a:r>
                        <a:rPr lang="en-US" sz="2800" baseline="30000">
                          <a:latin typeface="Segoe UI" panose="020B0502040204020203" pitchFamily="34" charset="0"/>
                        </a:rPr>
                        <a:t>9</a:t>
                      </a:r>
                      <a:endParaRPr lang="en-US" sz="2800"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2.15</a:t>
                      </a:r>
                      <a:r>
                        <a:rPr lang="en-US" sz="2800" baseline="0">
                          <a:latin typeface="Segoe UI" panose="020B0502040204020203" pitchFamily="34" charset="0"/>
                        </a:rPr>
                        <a:t> </a:t>
                      </a:r>
                      <a:r>
                        <a:rPr lang="en-US" sz="2800">
                          <a:latin typeface="Segoe UI" panose="020B0502040204020203" pitchFamily="34" charset="0"/>
                        </a:rPr>
                        <a:t>x 10</a:t>
                      </a:r>
                      <a:r>
                        <a:rPr lang="en-US" sz="2800" baseline="30000">
                          <a:latin typeface="Segoe UI" panose="020B0502040204020203" pitchFamily="34" charset="0"/>
                        </a:rPr>
                        <a:t>9</a:t>
                      </a:r>
                      <a:r>
                        <a:rPr lang="en-US" sz="2800">
                          <a:latin typeface="Segoe UI" panose="020B0502040204020203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Segoe UI" panose="020B0502040204020203" pitchFamily="34" charset="0"/>
                        </a:rPr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-1.70 x 10</a:t>
                      </a:r>
                      <a:r>
                        <a:rPr lang="en-US" sz="2800" baseline="30000">
                          <a:latin typeface="Segoe UI" panose="020B0502040204020203" pitchFamily="34" charset="0"/>
                        </a:rPr>
                        <a:t>38</a:t>
                      </a:r>
                      <a:r>
                        <a:rPr lang="en-US" sz="2800">
                          <a:latin typeface="Segoe UI" panose="020B0502040204020203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1.70 x 10</a:t>
                      </a:r>
                      <a:r>
                        <a:rPr lang="en-US" sz="2800" baseline="30000">
                          <a:latin typeface="Segoe UI" panose="020B0502040204020203" pitchFamily="34" charset="0"/>
                        </a:rPr>
                        <a:t>38</a:t>
                      </a:r>
                      <a:r>
                        <a:rPr lang="en-US" sz="2800">
                          <a:latin typeface="Segoe UI" panose="020B0502040204020203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Segoe UI" panose="020B0502040204020203" pitchFamily="34" charset="0"/>
                        </a:rPr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-8.99</a:t>
                      </a:r>
                      <a:r>
                        <a:rPr lang="en-US" sz="2800" baseline="0">
                          <a:latin typeface="Segoe UI" panose="020B0502040204020203" pitchFamily="34" charset="0"/>
                        </a:rPr>
                        <a:t> x </a:t>
                      </a:r>
                      <a:r>
                        <a:rPr lang="en-US" sz="2800">
                          <a:latin typeface="Segoe UI" panose="020B0502040204020203" pitchFamily="34" charset="0"/>
                        </a:rPr>
                        <a:t>10</a:t>
                      </a:r>
                      <a:r>
                        <a:rPr lang="en-US" sz="2800" baseline="30000">
                          <a:latin typeface="Segoe UI" panose="020B0502040204020203" pitchFamily="34" charset="0"/>
                        </a:rPr>
                        <a:t>307</a:t>
                      </a:r>
                      <a:r>
                        <a:rPr lang="en-US" sz="2800">
                          <a:latin typeface="Segoe UI" panose="020B0502040204020203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8.99 </a:t>
                      </a:r>
                      <a:r>
                        <a:rPr lang="en-US" sz="2800" baseline="0">
                          <a:latin typeface="Segoe UI" panose="020B0502040204020203" pitchFamily="34" charset="0"/>
                        </a:rPr>
                        <a:t>x </a:t>
                      </a:r>
                      <a:r>
                        <a:rPr lang="en-US" sz="2800">
                          <a:latin typeface="Segoe UI" panose="020B0502040204020203" pitchFamily="34" charset="0"/>
                        </a:rPr>
                        <a:t>10</a:t>
                      </a:r>
                      <a:r>
                        <a:rPr lang="en-US" sz="2800" baseline="30000">
                          <a:latin typeface="Segoe UI" panose="020B0502040204020203" pitchFamily="34" charset="0"/>
                        </a:rPr>
                        <a:t>307</a:t>
                      </a:r>
                      <a:r>
                        <a:rPr lang="en-US" sz="2800">
                          <a:latin typeface="Segoe UI" panose="020B0502040204020203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331452" y="1255421"/>
            <a:ext cx="1524776" cy="4331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latin typeface="Segoe UI" panose="020B0502040204020203" pitchFamily="34" charset="0"/>
              </a:rPr>
              <a:t>Numeric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endParaRPr lang="en-US" sz="2800">
              <a:latin typeface="Segoe UI" panose="020B0502040204020203" pitchFamily="34" charset="0"/>
            </a:endParaRP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endParaRPr lang="en-US" sz="2800">
              <a:latin typeface="Segoe UI" panose="020B0502040204020203" pitchFamily="34" charset="0"/>
            </a:endParaRP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endParaRPr lang="en-US" sz="2800">
              <a:latin typeface="Segoe UI" panose="020B0502040204020203" pitchFamily="34" charset="0"/>
            </a:endParaRP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endParaRPr lang="en-US" sz="2800">
              <a:latin typeface="Segoe UI" panose="020B0502040204020203" pitchFamily="34" charset="0"/>
            </a:endParaRP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endParaRPr lang="en-US" sz="2800">
              <a:latin typeface="Segoe UI" panose="020B0502040204020203" pitchFamily="34" charset="0"/>
            </a:endParaRP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endParaRPr lang="en-US" sz="2800">
              <a:latin typeface="Segoe UI" panose="020B0502040204020203" pitchFamily="34" charset="0"/>
            </a:endParaRP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endParaRPr lang="en-US" sz="2800">
              <a:latin typeface="Segoe UI" panose="020B0502040204020203" pitchFamily="34" charset="0"/>
            </a:endParaRP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endParaRPr lang="en-US" sz="1600">
              <a:latin typeface="Segoe UI" panose="020B0502040204020203" pitchFamily="34" charset="0"/>
            </a:endParaRP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latin typeface="Segoe UI" panose="020B0502040204020203" pitchFamily="34" charset="0"/>
              </a:rPr>
              <a:t>String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32455" y="1256424"/>
            <a:ext cx="1524776" cy="966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latin typeface="Segoe UI" panose="020B0502040204020203" pitchFamily="34" charset="0"/>
              </a:rPr>
              <a:t>Numeric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latin typeface="Segoe UI" panose="020B0502040204020203" pitchFamily="34" charset="0"/>
              </a:rPr>
              <a:t>String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656239"/>
              </p:ext>
            </p:extLst>
          </p:nvPr>
        </p:nvGraphicFramePr>
        <p:xfrm>
          <a:off x="2499834" y="2308171"/>
          <a:ext cx="7440822" cy="36271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7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2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>
                          <a:latin typeface="Segoe UI" panose="020B0502040204020203" pitchFamily="34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latin typeface="Segoe UI" panose="020B0502040204020203" pitchFamily="34" charset="0"/>
                        </a:rPr>
                        <a:t>Maximum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latin typeface="Segoe UI" panose="020B0502040204020203" pitchFamily="34" charset="0"/>
                        </a:rPr>
                        <a:t>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Segoe UI" panose="020B0502040204020203" pitchFamily="34" charset="0"/>
                        </a:rPr>
                        <a:t>str1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Segoe UI" panose="020B0502040204020203" pitchFamily="34" charset="0"/>
                        </a:rPr>
                        <a:t>str2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Segoe UI" panose="020B0502040204020203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Segoe UI" panose="020B0502040204020203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Segoe UI" panose="020B0502040204020203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Segoe UI" panose="020B0502040204020203" pitchFamily="34" charset="0"/>
                        </a:rPr>
                        <a:t>str244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244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333002" y="1256960"/>
            <a:ext cx="1524776" cy="966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Numeric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latin typeface="Segoe UI" panose="020B0502040204020203" pitchFamily="34" charset="0"/>
              </a:rPr>
              <a:t>String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601406" y="6096753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err="1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datatype</a:t>
            </a:r>
            <a:endParaRPr lang="en-US">
              <a:solidFill>
                <a:schemeClr val="bg1"/>
              </a:solidFill>
              <a:latin typeface="ProFontWindows" panose="02000409000000000000" pitchFamily="49" charset="0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78651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4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59174" y="1645184"/>
            <a:ext cx="9494773" cy="1303114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compress</a:t>
            </a:r>
            <a:br>
              <a:rPr lang="en-US" sz="440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converts variables to most efficient storage type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344849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compress</a:t>
            </a:r>
          </a:p>
        </p:txBody>
      </p:sp>
    </p:spTree>
    <p:extLst>
      <p:ext uri="{BB962C8B-B14F-4D97-AF65-F5344CB8AC3E}">
        <p14:creationId xmlns:p14="http://schemas.microsoft.com/office/powerpoint/2010/main" val="59377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0094" y="929626"/>
            <a:ext cx="10922000" cy="626005"/>
          </a:xfrm>
        </p:spPr>
        <p:txBody>
          <a:bodyPr/>
          <a:lstStyle/>
          <a:p>
            <a:r>
              <a:rPr lang="en-US" sz="4800" b="0">
                <a:solidFill>
                  <a:schemeClr val="accent2">
                    <a:lumMod val="75000"/>
                  </a:schemeClr>
                </a:solidFill>
              </a:rPr>
              <a:t>Missing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0094" y="1764633"/>
            <a:ext cx="6248141" cy="3541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3600" u="sng">
                <a:latin typeface="Segoe UI" panose="020B0502040204020203" pitchFamily="34" charset="0"/>
              </a:rPr>
              <a:t>Numeric: </a:t>
            </a:r>
          </a:p>
          <a:p>
            <a:pPr marL="457200" indent="-457200">
              <a:spcBef>
                <a:spcPts val="54"/>
              </a:spcBef>
              <a:buClr>
                <a:schemeClr val="accent1"/>
              </a:buClr>
              <a:buSzPct val="110000"/>
              <a:buFont typeface="Arial"/>
              <a:buChar char="•"/>
            </a:pPr>
            <a:r>
              <a:rPr lang="en-US" sz="3600">
                <a:latin typeface="ProFontWindows" panose="02000409000000000000" pitchFamily="49" charset="0"/>
                <a:cs typeface="Monaco"/>
              </a:rPr>
              <a:t>.</a:t>
            </a:r>
            <a:r>
              <a:rPr lang="en-US" sz="3600">
                <a:latin typeface="Segoe UI" panose="020B0502040204020203" pitchFamily="34" charset="0"/>
              </a:rPr>
              <a:t> (also </a:t>
            </a:r>
            <a:r>
              <a:rPr lang="en-US" sz="3600">
                <a:latin typeface="ProFontWindows" panose="02000409000000000000" pitchFamily="49" charset="0"/>
                <a:cs typeface="Monaco"/>
              </a:rPr>
              <a:t>.a</a:t>
            </a:r>
            <a:r>
              <a:rPr lang="en-US" sz="3600">
                <a:latin typeface="Segoe UI" panose="020B0502040204020203" pitchFamily="34" charset="0"/>
              </a:rPr>
              <a:t>, </a:t>
            </a:r>
            <a:r>
              <a:rPr lang="en-US" sz="3600">
                <a:latin typeface="ProFontWindows" panose="02000409000000000000" pitchFamily="49" charset="0"/>
                <a:cs typeface="Monaco"/>
              </a:rPr>
              <a:t>.b</a:t>
            </a:r>
            <a:r>
              <a:rPr lang="en-US" sz="3600">
                <a:latin typeface="Segoe UI" panose="020B0502040204020203" pitchFamily="34" charset="0"/>
              </a:rPr>
              <a:t>, … , </a:t>
            </a:r>
            <a:r>
              <a:rPr lang="en-US" sz="3600">
                <a:latin typeface="ProFontWindows" panose="02000409000000000000" pitchFamily="49" charset="0"/>
                <a:cs typeface="Monaco"/>
              </a:rPr>
              <a:t>.z</a:t>
            </a:r>
            <a:r>
              <a:rPr lang="en-US" sz="3600">
                <a:latin typeface="Segoe UI" panose="020B0502040204020203" pitchFamily="34" charset="0"/>
              </a:rPr>
              <a:t>)</a:t>
            </a:r>
          </a:p>
          <a:p>
            <a:pPr marL="457200" indent="-457200">
              <a:spcBef>
                <a:spcPts val="54"/>
              </a:spcBef>
              <a:buClr>
                <a:schemeClr val="accent1"/>
              </a:buClr>
              <a:buSzPct val="110000"/>
              <a:buFont typeface="Arial"/>
              <a:buChar char="•"/>
            </a:pPr>
            <a:r>
              <a:rPr lang="en-US" sz="3600">
                <a:latin typeface="Segoe UI" panose="020B0502040204020203" pitchFamily="34" charset="0"/>
              </a:rPr>
              <a:t>Infinitely large value</a:t>
            </a:r>
          </a:p>
          <a:p>
            <a:pPr marL="457200" indent="-457200">
              <a:spcBef>
                <a:spcPts val="54"/>
              </a:spcBef>
              <a:buClr>
                <a:schemeClr val="accent1"/>
              </a:buClr>
              <a:buSzPct val="110000"/>
              <a:buFont typeface="Arial"/>
              <a:buChar char="•"/>
            </a:pPr>
            <a:endParaRPr lang="en-US" sz="3600">
              <a:latin typeface="Segoe UI" panose="020B0502040204020203" pitchFamily="34" charset="0"/>
            </a:endParaRP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4000" u="sng">
                <a:latin typeface="Segoe UI" panose="020B0502040204020203" pitchFamily="34" charset="0"/>
              </a:rPr>
              <a:t>String:</a:t>
            </a:r>
          </a:p>
          <a:p>
            <a:pPr marL="457200" indent="-457200">
              <a:spcBef>
                <a:spcPts val="54"/>
              </a:spcBef>
              <a:buClr>
                <a:schemeClr val="accent1"/>
              </a:buClr>
              <a:buSzPct val="110000"/>
              <a:buFont typeface="Arial"/>
              <a:buChar char="•"/>
            </a:pPr>
            <a:r>
              <a:rPr lang="en-US" sz="3600">
                <a:latin typeface="ProFontWindows" panose="02000409000000000000" pitchFamily="49" charset="0"/>
                <a:cs typeface="Monaco"/>
              </a:rPr>
              <a:t>""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469839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missing</a:t>
            </a:r>
          </a:p>
        </p:txBody>
      </p:sp>
    </p:spTree>
    <p:extLst>
      <p:ext uri="{BB962C8B-B14F-4D97-AF65-F5344CB8AC3E}">
        <p14:creationId xmlns:p14="http://schemas.microsoft.com/office/powerpoint/2010/main" val="386898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2026255"/>
            <a:ext cx="10922000" cy="1261884"/>
          </a:xfrm>
        </p:spPr>
        <p:txBody>
          <a:bodyPr/>
          <a:lstStyle/>
          <a:p>
            <a:r>
              <a:rPr lang="en-US" sz="40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Using Stata as a calculator:</a:t>
            </a:r>
            <a:br>
              <a:rPr lang="en-US" sz="40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3600" b="0" u="sng">
                <a:solidFill>
                  <a:schemeClr val="tx1"/>
                </a:solidFill>
                <a:latin typeface="ProFontWindows" panose="02000409000000000000" pitchFamily="49" charset="0"/>
                <a:cs typeface="Consolas"/>
              </a:rPr>
              <a:t>di</a:t>
            </a:r>
            <a:r>
              <a:rPr lang="en-US" sz="3600" b="0">
                <a:solidFill>
                  <a:schemeClr val="tx1"/>
                </a:solidFill>
                <a:latin typeface="ProFontWindows" panose="02000409000000000000" pitchFamily="49" charset="0"/>
                <a:cs typeface="Consolas"/>
              </a:rPr>
              <a:t>splay</a:t>
            </a:r>
            <a:r>
              <a:rPr lang="en-US" sz="3600" b="0">
                <a:solidFill>
                  <a:schemeClr val="tx1"/>
                </a:solidFill>
              </a:rPr>
              <a:t> </a:t>
            </a:r>
            <a:r>
              <a:rPr lang="en-US" sz="36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&amp; mathematical operators</a:t>
            </a:r>
          </a:p>
        </p:txBody>
      </p:sp>
    </p:spTree>
    <p:extLst>
      <p:ext uri="{BB962C8B-B14F-4D97-AF65-F5344CB8AC3E}">
        <p14:creationId xmlns:p14="http://schemas.microsoft.com/office/powerpoint/2010/main" val="94791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4BDA48-8B52-472A-A3A9-72FAA1698BE3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707886"/>
          </a:xfrm>
        </p:spPr>
        <p:txBody>
          <a:bodyPr/>
          <a:lstStyle/>
          <a:p>
            <a:r>
              <a:rPr lang="en-US" sz="4000" b="0">
                <a:solidFill>
                  <a:schemeClr val="accent2">
                    <a:lumMod val="75000"/>
                  </a:schemeClr>
                </a:solidFill>
              </a:rPr>
              <a:t>Mathematical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9669" y="1114721"/>
            <a:ext cx="10972801" cy="4425287"/>
          </a:xfrm>
        </p:spPr>
        <p:txBody>
          <a:bodyPr/>
          <a:lstStyle/>
          <a:p>
            <a:pPr marL="0" indent="0">
              <a:buNone/>
            </a:pPr>
            <a:r>
              <a:rPr lang="en-US" sz="2400"/>
              <a:t>NB. parentheses indicate order of operations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011725"/>
              </p:ext>
            </p:extLst>
          </p:nvPr>
        </p:nvGraphicFramePr>
        <p:xfrm>
          <a:off x="2329669" y="1661671"/>
          <a:ext cx="7551439" cy="3108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39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2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Segoe UI" panose="020B0502040204020203" pitchFamily="34" charset="0"/>
                        </a:rPr>
                        <a:t>Operation</a:t>
                      </a:r>
                      <a:endParaRPr lang="en-US" sz="28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Symbol</a:t>
                      </a:r>
                      <a:endParaRPr lang="en-US" sz="28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Segoe UI" panose="020B0502040204020203" pitchFamily="34" charset="0"/>
                        </a:rPr>
                        <a:t>Addition</a:t>
                      </a:r>
                      <a:endParaRPr lang="en-US" sz="280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roFontWindows" panose="02000409000000000000" pitchFamily="49" charset="0"/>
                        </a:rPr>
                        <a:t>+</a:t>
                      </a:r>
                      <a:endParaRPr lang="en-US" sz="2800">
                        <a:latin typeface="ProFontWindows" panose="02000409000000000000" pitchFamily="49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Segoe UI" panose="020B0502040204020203" pitchFamily="34" charset="0"/>
                        </a:rPr>
                        <a:t>Subtraction</a:t>
                      </a:r>
                      <a:endParaRPr lang="en-US" sz="280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roFontWindows" panose="02000409000000000000" pitchFamily="49" charset="0"/>
                        </a:rPr>
                        <a:t>-</a:t>
                      </a:r>
                      <a:endParaRPr lang="en-US" sz="2800">
                        <a:latin typeface="ProFontWindows" panose="02000409000000000000" pitchFamily="49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Segoe UI" panose="020B0502040204020203" pitchFamily="34" charset="0"/>
                        </a:rPr>
                        <a:t>Multiplication</a:t>
                      </a:r>
                      <a:endParaRPr lang="en-US" sz="280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roFontWindows" panose="02000409000000000000" pitchFamily="49" charset="0"/>
                        </a:rPr>
                        <a:t>*</a:t>
                      </a:r>
                      <a:endParaRPr lang="en-US" sz="2800">
                        <a:latin typeface="ProFontWindows" panose="02000409000000000000" pitchFamily="49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Segoe UI" panose="020B0502040204020203" pitchFamily="34" charset="0"/>
                        </a:rPr>
                        <a:t>Division</a:t>
                      </a:r>
                      <a:endParaRPr lang="en-US" sz="280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roFontWindows" panose="02000409000000000000" pitchFamily="49" charset="0"/>
                        </a:rPr>
                        <a:t>/</a:t>
                      </a:r>
                      <a:endParaRPr lang="en-US" sz="2800">
                        <a:latin typeface="ProFontWindows" panose="02000409000000000000" pitchFamily="49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latin typeface="Segoe UI" panose="020B0502040204020203" pitchFamily="34" charset="0"/>
                        </a:rPr>
                        <a:t>Exponents</a:t>
                      </a:r>
                      <a:endParaRPr lang="en-US" sz="280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ProFontWindows" panose="02000409000000000000" pitchFamily="49" charset="0"/>
                        </a:rPr>
                        <a:t>^</a:t>
                      </a:r>
                      <a:endParaRPr lang="en-US" sz="2800">
                        <a:latin typeface="ProFontWindows" panose="02000409000000000000" pitchFamily="49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9539149" y="6094375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operator</a:t>
            </a:r>
          </a:p>
        </p:txBody>
      </p:sp>
    </p:spTree>
    <p:extLst>
      <p:ext uri="{BB962C8B-B14F-4D97-AF65-F5344CB8AC3E}">
        <p14:creationId xmlns:p14="http://schemas.microsoft.com/office/powerpoint/2010/main" val="412486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00"/>
          <a:stretch/>
        </p:blipFill>
        <p:spPr>
          <a:xfrm>
            <a:off x="407964" y="31755"/>
            <a:ext cx="11052077" cy="60207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83F124-EDAC-4E5E-AEC4-875EC981B2EC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24756" y="5395354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>
                <a:latin typeface="ProFontWindows" panose="02000409000000000000" pitchFamily="49" charset="0"/>
                <a:cs typeface="Monaco"/>
              </a:rPr>
              <a:t>display 2+2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567431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di</a:t>
            </a:r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splay</a:t>
            </a:r>
          </a:p>
        </p:txBody>
      </p:sp>
    </p:spTree>
    <p:extLst>
      <p:ext uri="{BB962C8B-B14F-4D97-AF65-F5344CB8AC3E}">
        <p14:creationId xmlns:p14="http://schemas.microsoft.com/office/powerpoint/2010/main" val="241466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Stata </a:t>
            </a:r>
            <a:r>
              <a:rPr lang="en-US"/>
              <a:t>&amp; R: Usability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84717" y="893509"/>
          <a:ext cx="11402483" cy="51027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98887">
                  <a:extLst>
                    <a:ext uri="{9D8B030D-6E8A-4147-A177-3AD203B41FA5}">
                      <a16:colId xmlns:a16="http://schemas.microsoft.com/office/drawing/2014/main" val="4090731337"/>
                    </a:ext>
                  </a:extLst>
                </a:gridCol>
                <a:gridCol w="2561576">
                  <a:extLst>
                    <a:ext uri="{9D8B030D-6E8A-4147-A177-3AD203B41FA5}">
                      <a16:colId xmlns:a16="http://schemas.microsoft.com/office/drawing/2014/main" val="3668337032"/>
                    </a:ext>
                  </a:extLst>
                </a:gridCol>
                <a:gridCol w="2747359">
                  <a:extLst>
                    <a:ext uri="{9D8B030D-6E8A-4147-A177-3AD203B41FA5}">
                      <a16:colId xmlns:a16="http://schemas.microsoft.com/office/drawing/2014/main" val="3508021178"/>
                    </a:ext>
                  </a:extLst>
                </a:gridCol>
                <a:gridCol w="2594661">
                  <a:extLst>
                    <a:ext uri="{9D8B030D-6E8A-4147-A177-3AD203B41FA5}">
                      <a16:colId xmlns:a16="http://schemas.microsoft.com/office/drawing/2014/main" val="1069599265"/>
                    </a:ext>
                  </a:extLst>
                </a:gridCol>
              </a:tblGrid>
              <a:tr h="452165">
                <a:tc>
                  <a:txBody>
                    <a:bodyPr/>
                    <a:lstStyle/>
                    <a:p>
                      <a:endParaRPr lang="en-US" sz="19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Base</a:t>
                      </a:r>
                      <a:r>
                        <a:rPr lang="en-US" sz="19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</a:t>
                      </a:r>
                      <a:endParaRPr lang="en-US" sz="19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 with libraries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909627"/>
                  </a:ext>
                </a:extLst>
              </a:tr>
              <a:tr h="452165">
                <a:tc>
                  <a:txBody>
                    <a:bodyPr/>
                    <a:lstStyle/>
                    <a:p>
                      <a:r>
                        <a:rPr lang="en-US" sz="190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Intuitiveness to non-coders</a:t>
                      </a:r>
                      <a:r>
                        <a:rPr lang="en-US" sz="1900" b="1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*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Very weak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Variable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Strong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123235"/>
                  </a:ext>
                </a:extLst>
              </a:tr>
              <a:tr h="452165">
                <a:tc>
                  <a:txBody>
                    <a:bodyPr/>
                    <a:lstStyle/>
                    <a:p>
                      <a:r>
                        <a:rPr lang="en-US" sz="1900" b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Intuitiveness to coders</a:t>
                      </a:r>
                      <a:r>
                        <a:rPr lang="en-US" sz="1900" b="1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*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Variable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Variable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Variable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492266"/>
                  </a:ext>
                </a:extLst>
              </a:tr>
              <a:tr h="813923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Official documentation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Very weak</a:t>
                      </a:r>
                      <a:br>
                        <a:rPr lang="en-US" sz="190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sz="190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(nearly useless)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Variable </a:t>
                      </a:r>
                      <a:br>
                        <a:rPr lang="en-US" sz="19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sz="19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(usually terrible)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Very strong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298566"/>
                  </a:ext>
                </a:extLst>
              </a:tr>
              <a:tr h="452165">
                <a:tc>
                  <a:txBody>
                    <a:bodyPr/>
                    <a:lstStyle/>
                    <a:p>
                      <a:r>
                        <a:rPr lang="en-US" sz="190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Support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Community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Community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Professional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048851"/>
                  </a:ext>
                </a:extLst>
              </a:tr>
              <a:tr h="777685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Software</a:t>
                      </a:r>
                      <a:r>
                        <a:rPr lang="en-US" sz="1900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quality </a:t>
                      </a:r>
                      <a:br>
                        <a:rPr lang="en-US" sz="1900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sz="1900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(e.g. stability)</a:t>
                      </a:r>
                      <a:endParaRPr lang="en-US" sz="19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Strong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Very variable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Very strong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855944"/>
                  </a:ext>
                </a:extLst>
              </a:tr>
              <a:tr h="798105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Compatibility</a:t>
                      </a:r>
                      <a:r>
                        <a:rPr lang="en-US" sz="1900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between installations &amp; versions</a:t>
                      </a:r>
                      <a:endParaRPr lang="en-US" sz="19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Strong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Weak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Strong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421655"/>
                  </a:ext>
                </a:extLst>
              </a:tr>
              <a:tr h="452165">
                <a:tc>
                  <a:txBody>
                    <a:bodyPr/>
                    <a:lstStyle/>
                    <a:p>
                      <a:r>
                        <a:rPr lang="en-US" sz="190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Syntax consistency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Moderate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Very</a:t>
                      </a:r>
                      <a:r>
                        <a:rPr lang="en-US" sz="1900" baseline="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weak</a:t>
                      </a:r>
                      <a:endParaRPr lang="en-US" sz="1900" dirty="0">
                        <a:solidFill>
                          <a:schemeClr val="bg1"/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Very strong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6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768868"/>
                  </a:ext>
                </a:extLst>
              </a:tr>
              <a:tr h="452165">
                <a:tc>
                  <a:txBody>
                    <a:bodyPr/>
                    <a:lstStyle/>
                    <a:p>
                      <a:r>
                        <a:rPr lang="en-US" sz="190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"Guardrails"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Few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Few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Many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13260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358911" y="6078267"/>
            <a:ext cx="352829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 defTabSz="914377">
              <a:spcBef>
                <a:spcPts val="55"/>
              </a:spcBef>
              <a:buClr>
                <a:srgbClr val="5BBB0E"/>
              </a:buClr>
              <a:buSzPct val="110000"/>
            </a:pPr>
            <a:r>
              <a:rPr lang="en-US" sz="2000" dirty="0">
                <a:solidFill>
                  <a:srgbClr val="000000"/>
                </a:solidFill>
                <a:latin typeface="Segoe UI Semilight" panose="020B0402040204020203" pitchFamily="34" charset="0"/>
                <a:cs typeface="Arial" pitchFamily="34" charset="0"/>
              </a:rPr>
              <a:t>Subjective</a:t>
            </a:r>
          </a:p>
        </p:txBody>
      </p:sp>
      <p:sp>
        <p:nvSpPr>
          <p:cNvPr id="5" name="Rectangle 4"/>
          <p:cNvSpPr/>
          <p:nvPr/>
        </p:nvSpPr>
        <p:spPr>
          <a:xfrm>
            <a:off x="10334053" y="5955158"/>
            <a:ext cx="50206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77"/>
            <a:r>
              <a:rPr lang="en-US" sz="3600" b="1" dirty="0">
                <a:solidFill>
                  <a:srgbClr val="000000"/>
                </a:solidFill>
                <a:latin typeface="Segoe UI Semilight" panose="020B0402040204020203" pitchFamily="34" charset="0"/>
                <a:cs typeface="Arial" pitchFamily="34" charset="0"/>
              </a:rPr>
              <a:t>* </a:t>
            </a:r>
            <a:endParaRPr lang="en-US" sz="3600" b="1" dirty="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29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600"/>
          <a:stretch/>
        </p:blipFill>
        <p:spPr>
          <a:xfrm>
            <a:off x="407964" y="31755"/>
            <a:ext cx="11052077" cy="60207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83F124-EDAC-4E5E-AEC4-875EC981B2EC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9567431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di</a:t>
            </a:r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splay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16046" y="5421682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>
                <a:latin typeface="ProFontWindows" panose="02000409000000000000" pitchFamily="49" charset="0"/>
                <a:cs typeface="Monaco"/>
              </a:rPr>
              <a:t>display "2+2"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79268"/>
          <a:stretch/>
        </p:blipFill>
        <p:spPr>
          <a:xfrm>
            <a:off x="1746375" y="2137929"/>
            <a:ext cx="3000375" cy="5094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b="40365"/>
          <a:stretch/>
        </p:blipFill>
        <p:spPr>
          <a:xfrm>
            <a:off x="419868" y="332902"/>
            <a:ext cx="1316736" cy="43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0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00"/>
          <a:stretch/>
        </p:blipFill>
        <p:spPr>
          <a:xfrm>
            <a:off x="407964" y="31755"/>
            <a:ext cx="11052077" cy="60207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83F124-EDAC-4E5E-AEC4-875EC981B2EC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9567431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di</a:t>
            </a:r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splay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16046" y="5430805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>
                <a:latin typeface="ProFontWindows" panose="02000409000000000000" pitchFamily="49" charset="0"/>
                <a:cs typeface="Monaco"/>
              </a:rPr>
              <a:t>display this is a string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56943"/>
          <a:stretch/>
        </p:blipFill>
        <p:spPr>
          <a:xfrm>
            <a:off x="1746375" y="2137929"/>
            <a:ext cx="3000375" cy="10581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29623"/>
          <a:stretch/>
        </p:blipFill>
        <p:spPr>
          <a:xfrm>
            <a:off x="419868" y="332902"/>
            <a:ext cx="1316736" cy="51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2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600"/>
          <a:stretch/>
        </p:blipFill>
        <p:spPr>
          <a:xfrm>
            <a:off x="407964" y="31755"/>
            <a:ext cx="11052077" cy="60207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83F124-EDAC-4E5E-AEC4-875EC981B2EC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9567431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di</a:t>
            </a:r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splay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09204" y="5422096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>
                <a:latin typeface="ProFontWindows" panose="02000409000000000000" pitchFamily="49" charset="0"/>
                <a:cs typeface="Monaco"/>
              </a:rPr>
              <a:t>display "this is a string"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25758"/>
          <a:stretch/>
        </p:blipFill>
        <p:spPr>
          <a:xfrm>
            <a:off x="1746375" y="2137929"/>
            <a:ext cx="3000375" cy="1824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16927"/>
          <a:stretch/>
        </p:blipFill>
        <p:spPr>
          <a:xfrm>
            <a:off x="419868" y="332902"/>
            <a:ext cx="1316736" cy="60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2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00"/>
          <a:stretch/>
        </p:blipFill>
        <p:spPr>
          <a:xfrm>
            <a:off x="407964" y="31755"/>
            <a:ext cx="11052077" cy="60207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83F124-EDAC-4E5E-AEC4-875EC981B2EC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9567431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di</a:t>
            </a:r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splay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" b="597"/>
          <a:stretch/>
        </p:blipFill>
        <p:spPr>
          <a:xfrm>
            <a:off x="1746375" y="2137929"/>
            <a:ext cx="3000375" cy="2442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68" y="332902"/>
            <a:ext cx="1316736" cy="7315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09204" y="542209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>
                <a:latin typeface="ProFontWindows" panose="02000409000000000000" pitchFamily="49" charset="0"/>
                <a:cs typeface="Monaco"/>
              </a:rPr>
              <a:t>display "2 + 2 = " 2+2</a:t>
            </a:r>
          </a:p>
        </p:txBody>
      </p:sp>
    </p:spTree>
    <p:extLst>
      <p:ext uri="{BB962C8B-B14F-4D97-AF65-F5344CB8AC3E}">
        <p14:creationId xmlns:p14="http://schemas.microsoft.com/office/powerpoint/2010/main" val="68198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00"/>
          <a:stretch/>
        </p:blipFill>
        <p:spPr>
          <a:xfrm>
            <a:off x="407964" y="31755"/>
            <a:ext cx="11052077" cy="60207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83F124-EDAC-4E5E-AEC4-875EC981B2EC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9567431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di</a:t>
            </a:r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splay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48" y="344894"/>
            <a:ext cx="1294829" cy="7872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512" y="2137929"/>
            <a:ext cx="315277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1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769441"/>
          </a:xfrm>
        </p:spPr>
        <p:txBody>
          <a:bodyPr/>
          <a:lstStyle/>
          <a:p>
            <a:r>
              <a:rPr lang="en-US" sz="4400" b="0">
                <a:solidFill>
                  <a:schemeClr val="accent2">
                    <a:lumMod val="75000"/>
                  </a:schemeClr>
                </a:solidFill>
              </a:rPr>
              <a:t>Retrieving past commands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234030"/>
            <a:ext cx="7315200" cy="4571998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2731"/>
          <a:stretch/>
        </p:blipFill>
        <p:spPr>
          <a:xfrm>
            <a:off x="2438912" y="1351800"/>
            <a:ext cx="7315200" cy="444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3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80" y="632805"/>
            <a:ext cx="10922000" cy="769441"/>
          </a:xfrm>
        </p:spPr>
        <p:txBody>
          <a:bodyPr/>
          <a:lstStyle/>
          <a:p>
            <a:r>
              <a:rPr lang="en-US" sz="4400" b="0">
                <a:solidFill>
                  <a:schemeClr val="accent2">
                    <a:lumMod val="75000"/>
                  </a:schemeClr>
                </a:solidFill>
              </a:rPr>
              <a:t>Retrieving past commands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2680" y="1649639"/>
            <a:ext cx="7881623" cy="1410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latin typeface="Segoe UI Light" panose="020B0502040204020203" pitchFamily="34" charset="0"/>
                <a:cs typeface="Segoe UI Light" panose="020B0502040204020203" pitchFamily="34" charset="0"/>
              </a:rPr>
              <a:t>Or, scroll through past commands using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Page up </a:t>
            </a:r>
            <a:r>
              <a:rPr lang="en-US" sz="2800">
                <a:latin typeface="Segoe UI" panose="020B0502040204020203" pitchFamily="34" charset="0"/>
              </a:rPr>
              <a:t>&amp; 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Page down</a:t>
            </a:r>
            <a:r>
              <a:rPr lang="en-US" sz="2800">
                <a:solidFill>
                  <a:srgbClr val="AA2B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endParaRPr lang="en-US" sz="2800">
              <a:latin typeface="Segoe UI" panose="020B0502040204020203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794436" y="4503039"/>
            <a:ext cx="4943304" cy="2215991"/>
            <a:chOff x="3236333" y="4191952"/>
            <a:chExt cx="4943304" cy="2215991"/>
          </a:xfrm>
        </p:grpSpPr>
        <p:sp>
          <p:nvSpPr>
            <p:cNvPr id="10" name="Rectangle 9"/>
            <p:cNvSpPr/>
            <p:nvPr/>
          </p:nvSpPr>
          <p:spPr>
            <a:xfrm>
              <a:off x="4224707" y="4910188"/>
              <a:ext cx="395493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800" err="1">
                  <a:latin typeface="Segoe UI" panose="020B0502040204020203" pitchFamily="34" charset="0"/>
                </a:rPr>
                <a:t>fn</a:t>
              </a:r>
              <a:r>
                <a:rPr lang="en-US" sz="2800">
                  <a:latin typeface="Segoe UI" panose="020B0502040204020203" pitchFamily="34" charset="0"/>
                </a:rPr>
                <a:t>   &amp; </a:t>
              </a:r>
              <a:r>
                <a:rPr lang="en-US" sz="2800" err="1">
                  <a:latin typeface="Segoe UI" panose="020B0502040204020203" pitchFamily="34" charset="0"/>
                </a:rPr>
                <a:t>fn</a:t>
              </a:r>
              <a:r>
                <a:rPr lang="en-US" sz="2800">
                  <a:latin typeface="Segoe UI" panose="020B0502040204020203" pitchFamily="34" charset="0"/>
                </a:rPr>
                <a:t>   for Mac users</a:t>
              </a:r>
            </a:p>
          </p:txBody>
        </p:sp>
        <p:sp>
          <p:nvSpPr>
            <p:cNvPr id="8" name="Up Arrow 7"/>
            <p:cNvSpPr/>
            <p:nvPr/>
          </p:nvSpPr>
          <p:spPr>
            <a:xfrm>
              <a:off x="4740629" y="5028425"/>
              <a:ext cx="191175" cy="286746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9" name="Up Arrow 8"/>
            <p:cNvSpPr/>
            <p:nvPr/>
          </p:nvSpPr>
          <p:spPr>
            <a:xfrm flipV="1">
              <a:off x="5686709" y="5028425"/>
              <a:ext cx="191175" cy="286746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36333" y="4191952"/>
              <a:ext cx="92204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13800">
                  <a:solidFill>
                    <a:srgbClr val="C00000"/>
                  </a:solidFill>
                  <a:latin typeface="Segoe UI" panose="020B0502040204020203" pitchFamily="34" charset="0"/>
                </a:rPr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885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0" y="1164445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6600" u="sng" dirty="0">
                <a:latin typeface="Segoe UI" panose="020B0502040204020203" pitchFamily="34" charset="0"/>
              </a:rPr>
              <a:t>scripts</a:t>
            </a:r>
          </a:p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5374" y="2289227"/>
            <a:ext cx="4341252" cy="1410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latin typeface="Segoe UI" panose="020B0502040204020203" pitchFamily="34" charset="0"/>
              </a:rPr>
              <a:t>“do-file” in </a:t>
            </a:r>
            <a:r>
              <a:rPr lang="en-US" sz="2800" err="1">
                <a:latin typeface="Segoe UI" panose="020B0502040204020203" pitchFamily="34" charset="0"/>
              </a:rPr>
              <a:t>Stata</a:t>
            </a:r>
            <a:endParaRPr lang="en-US" sz="2800">
              <a:latin typeface="Segoe UI" panose="020B0502040204020203" pitchFamily="34" charset="0"/>
            </a:endParaRP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latin typeface="Segoe UI" panose="020B0502040204020203" pitchFamily="34" charset="0"/>
              </a:rPr>
              <a:t>text file with .do extension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latin typeface="Segoe UI" panose="020B0502040204020203" pitchFamily="34" charset="0"/>
              </a:rPr>
              <a:t>series of </a:t>
            </a:r>
            <a:r>
              <a:rPr lang="en-US" sz="2800" err="1">
                <a:latin typeface="Segoe UI" panose="020B0502040204020203" pitchFamily="34" charset="0"/>
              </a:rPr>
              <a:t>Stata</a:t>
            </a:r>
            <a:r>
              <a:rPr lang="en-US" sz="2800">
                <a:latin typeface="Segoe UI" panose="020B0502040204020203" pitchFamily="34" charset="0"/>
              </a:rPr>
              <a:t> commands</a:t>
            </a:r>
          </a:p>
        </p:txBody>
      </p:sp>
    </p:spTree>
    <p:extLst>
      <p:ext uri="{BB962C8B-B14F-4D97-AF65-F5344CB8AC3E}">
        <p14:creationId xmlns:p14="http://schemas.microsoft.com/office/powerpoint/2010/main" val="329058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886" y="640515"/>
            <a:ext cx="10922000" cy="769441"/>
          </a:xfrm>
        </p:spPr>
        <p:txBody>
          <a:bodyPr/>
          <a:lstStyle/>
          <a:p>
            <a:r>
              <a:rPr lang="en-US" sz="4400" b="0">
                <a:solidFill>
                  <a:schemeClr val="accent2">
                    <a:lumMod val="75000"/>
                  </a:schemeClr>
                </a:solidFill>
              </a:rPr>
              <a:t>Why use “do-files”?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6887" y="1557781"/>
            <a:ext cx="10972801" cy="4425287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3600">
                <a:latin typeface="Segoe UI Semilight" panose="020B0402040204020203" pitchFamily="34" charset="0"/>
                <a:cs typeface="Segoe UI Semilight" panose="020B0402040204020203" pitchFamily="34" charset="0"/>
              </a:rPr>
              <a:t>Complex tasks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600">
                <a:latin typeface="Segoe UI Semilight" panose="020B0402040204020203" pitchFamily="34" charset="0"/>
                <a:cs typeface="Segoe UI Semilight" panose="020B0402040204020203" pitchFamily="34" charset="0"/>
              </a:rPr>
              <a:t>Reproducibility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600">
                <a:latin typeface="Segoe UI Semilight" panose="020B0402040204020203" pitchFamily="34" charset="0"/>
                <a:cs typeface="Segoe UI Semilight" panose="020B0402040204020203" pitchFamily="34" charset="0"/>
              </a:rPr>
              <a:t>Make changes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600">
                <a:latin typeface="Segoe UI Semilight" panose="020B0402040204020203" pitchFamily="34" charset="0"/>
                <a:cs typeface="Segoe UI Semilight" panose="020B0402040204020203" pitchFamily="34" charset="0"/>
              </a:rPr>
              <a:t>Record</a:t>
            </a:r>
          </a:p>
          <a:p>
            <a:pPr marL="0" indent="0">
              <a:buNone/>
            </a:pPr>
            <a:endParaRPr 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47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1446525">
            <a:off x="2150118" y="1951790"/>
            <a:ext cx="7077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3600" spc="200">
                <a:latin typeface="Dakota" pitchFamily="2" charset="0"/>
              </a:rPr>
              <a:t>Anything that matters</a:t>
            </a:r>
            <a:r>
              <a:rPr lang="en-US" sz="3600" spc="300">
                <a:latin typeface="Dakota" pitchFamily="2" charset="0"/>
              </a:rPr>
              <a:t> </a:t>
            </a:r>
            <a:br>
              <a:rPr lang="en-US" sz="3600">
                <a:latin typeface="Dakota" pitchFamily="2" charset="0"/>
              </a:rPr>
            </a:br>
            <a:r>
              <a:rPr lang="en-US" sz="3600">
                <a:latin typeface="Dakota" pitchFamily="2" charset="0"/>
              </a:rPr>
              <a:t>must end up in a do-file </a:t>
            </a:r>
          </a:p>
        </p:txBody>
      </p:sp>
      <p:sp>
        <p:nvSpPr>
          <p:cNvPr id="3" name="TextBox 2"/>
          <p:cNvSpPr txBox="1"/>
          <p:nvPr/>
        </p:nvSpPr>
        <p:spPr>
          <a:xfrm rot="21091120">
            <a:off x="8892909" y="1391267"/>
            <a:ext cx="102624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1500">
                <a:solidFill>
                  <a:srgbClr val="6A1719"/>
                </a:solidFill>
                <a:latin typeface="Dakota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9373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Stata </a:t>
            </a:r>
            <a:r>
              <a:rPr lang="en-US"/>
              <a:t>&amp; R: Capability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84717" y="1191583"/>
          <a:ext cx="11402483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3815">
                  <a:extLst>
                    <a:ext uri="{9D8B030D-6E8A-4147-A177-3AD203B41FA5}">
                      <a16:colId xmlns:a16="http://schemas.microsoft.com/office/drawing/2014/main" val="4090731337"/>
                    </a:ext>
                  </a:extLst>
                </a:gridCol>
                <a:gridCol w="2727299">
                  <a:extLst>
                    <a:ext uri="{9D8B030D-6E8A-4147-A177-3AD203B41FA5}">
                      <a16:colId xmlns:a16="http://schemas.microsoft.com/office/drawing/2014/main" val="3668337032"/>
                    </a:ext>
                  </a:extLst>
                </a:gridCol>
                <a:gridCol w="2409245">
                  <a:extLst>
                    <a:ext uri="{9D8B030D-6E8A-4147-A177-3AD203B41FA5}">
                      <a16:colId xmlns:a16="http://schemas.microsoft.com/office/drawing/2014/main" val="1312841218"/>
                    </a:ext>
                  </a:extLst>
                </a:gridCol>
                <a:gridCol w="2592124">
                  <a:extLst>
                    <a:ext uri="{9D8B030D-6E8A-4147-A177-3AD203B41FA5}">
                      <a16:colId xmlns:a16="http://schemas.microsoft.com/office/drawing/2014/main" val="1069599265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tx1"/>
                        </a:solidFill>
                        <a:latin typeface="Segoe UI Semilight" panose="020B04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Base</a:t>
                      </a:r>
                      <a:r>
                        <a:rPr lang="en-US" sz="1900" b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</a:t>
                      </a:r>
                      <a:endParaRPr lang="en-US" sz="19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 with libraries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909627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>
                          <a:latin typeface="Segoe UI Semilight" panose="020B0402040204020203" pitchFamily="34" charset="0"/>
                        </a:rPr>
                        <a:t>Extensibility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</a:rPr>
                        <a:t>Very strong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86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latin typeface="Segoe UI Semilight" panose="020B0402040204020203" pitchFamily="34" charset="0"/>
                        </a:rPr>
                        <a:t>Moderate-strong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42864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0" marR="0" indent="0" algn="l" defTabSz="12192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latin typeface="Segoe UI Semilight" panose="020B0402040204020203" pitchFamily="34" charset="0"/>
                        </a:rPr>
                        <a:t>Availability</a:t>
                      </a:r>
                      <a:r>
                        <a:rPr lang="en-US" sz="1900" baseline="0" dirty="0">
                          <a:latin typeface="Segoe UI Semilight" panose="020B0402040204020203" pitchFamily="34" charset="0"/>
                        </a:rPr>
                        <a:t> of extensions</a:t>
                      </a:r>
                      <a:endParaRPr lang="en-US" sz="1900" dirty="0">
                        <a:latin typeface="Segoe UI Semilight" panose="020B04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</a:rPr>
                        <a:t>Very</a:t>
                      </a:r>
                      <a:r>
                        <a:rPr lang="en-US" sz="1900" baseline="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</a:rPr>
                        <a:t> strong</a:t>
                      </a:r>
                      <a:endParaRPr lang="en-US" sz="1900" dirty="0">
                        <a:solidFill>
                          <a:schemeClr val="bg1"/>
                        </a:solidFill>
                        <a:latin typeface="Segoe UI Semilight" panose="020B04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86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latin typeface="Segoe UI Semilight" panose="020B0402040204020203" pitchFamily="34" charset="0"/>
                        </a:rPr>
                        <a:t>Moderate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84883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>
                          <a:latin typeface="Segoe UI Semilight" panose="020B0402040204020203" pitchFamily="34" charset="0"/>
                        </a:rPr>
                        <a:t>Flexibility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</a:rPr>
                        <a:t>Very strong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86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</a:rPr>
                        <a:t>Very strong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86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</a:rPr>
                        <a:t>Weak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591146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Segoe UI Semilight" panose="020B0402040204020203" pitchFamily="34" charset="0"/>
                        </a:rPr>
                        <a:t>IO capabilities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</a:rPr>
                        <a:t>Weak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</a:rPr>
                        <a:t>Very</a:t>
                      </a:r>
                      <a:r>
                        <a:rPr lang="en-US" sz="1900" baseline="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</a:rPr>
                        <a:t> strong</a:t>
                      </a:r>
                      <a:endParaRPr lang="en-US" sz="1900" dirty="0">
                        <a:solidFill>
                          <a:schemeClr val="bg1"/>
                        </a:solidFill>
                        <a:latin typeface="Segoe UI Semilight" panose="020B04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86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</a:rPr>
                        <a:t>Moderate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88944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Segoe UI Semilight" panose="020B0402040204020203" pitchFamily="34" charset="0"/>
                        </a:rPr>
                        <a:t>Data</a:t>
                      </a:r>
                      <a:r>
                        <a:rPr lang="en-US" sz="1900" baseline="0" dirty="0">
                          <a:latin typeface="Segoe UI Semilight" panose="020B0402040204020203" pitchFamily="34" charset="0"/>
                        </a:rPr>
                        <a:t> management capabilities</a:t>
                      </a:r>
                      <a:endParaRPr lang="en-US" sz="1900" dirty="0">
                        <a:latin typeface="Segoe UI Semilight" panose="020B04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</a:rPr>
                        <a:t>Strong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</a:rPr>
                        <a:t>Very strong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86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</a:rPr>
                        <a:t>Strong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83340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>
                          <a:latin typeface="Segoe UI Semilight" panose="020B0402040204020203" pitchFamily="34" charset="0"/>
                        </a:rPr>
                        <a:t>Analytic capabilities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</a:rPr>
                        <a:t>Weak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</a:rPr>
                        <a:t>Very</a:t>
                      </a:r>
                      <a:r>
                        <a:rPr lang="en-US" sz="1900" baseline="0" dirty="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</a:rPr>
                        <a:t> strong</a:t>
                      </a:r>
                      <a:endParaRPr lang="en-US" sz="1900" dirty="0">
                        <a:solidFill>
                          <a:schemeClr val="bg1"/>
                        </a:solidFill>
                        <a:latin typeface="Segoe UI Semilight" panose="020B04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86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</a:rPr>
                        <a:t>Strong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812664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>
                          <a:latin typeface="Segoe UI Semilight" panose="020B0402040204020203" pitchFamily="34" charset="0"/>
                        </a:rPr>
                        <a:t>Graphing capabilities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</a:rPr>
                        <a:t>Weak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</a:rPr>
                        <a:t>Very strong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86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</a:rPr>
                        <a:t>Strong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476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38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476" y="278130"/>
            <a:ext cx="6512640" cy="5244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 rot="21427968">
            <a:off x="1749097" y="1384012"/>
            <a:ext cx="3733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solidFill>
                  <a:srgbClr val="6A1719"/>
                </a:solidFill>
                <a:latin typeface="Dakota" pitchFamily="2" charset="0"/>
              </a:rPr>
              <a:t>Header</a:t>
            </a:r>
          </a:p>
        </p:txBody>
      </p:sp>
      <p:sp>
        <p:nvSpPr>
          <p:cNvPr id="17" name="TextBox 16"/>
          <p:cNvSpPr txBox="1"/>
          <p:nvPr/>
        </p:nvSpPr>
        <p:spPr>
          <a:xfrm rot="21427968">
            <a:off x="1557073" y="2906441"/>
            <a:ext cx="3733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solidFill>
                  <a:srgbClr val="6A1719"/>
                </a:solidFill>
                <a:latin typeface="Dakota" pitchFamily="2" charset="0"/>
              </a:rPr>
              <a:t>Boilerplate</a:t>
            </a:r>
          </a:p>
        </p:txBody>
      </p:sp>
      <p:sp>
        <p:nvSpPr>
          <p:cNvPr id="19" name="TextBox 18"/>
          <p:cNvSpPr txBox="1"/>
          <p:nvPr/>
        </p:nvSpPr>
        <p:spPr>
          <a:xfrm rot="21427968">
            <a:off x="1630223" y="4297899"/>
            <a:ext cx="3733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solidFill>
                  <a:srgbClr val="6A1719"/>
                </a:solidFill>
                <a:latin typeface="Dakota" pitchFamily="2" charset="0"/>
              </a:rPr>
              <a:t>Your code</a:t>
            </a:r>
          </a:p>
        </p:txBody>
      </p:sp>
      <p:grpSp>
        <p:nvGrpSpPr>
          <p:cNvPr id="21" name="Group 20"/>
          <p:cNvGrpSpPr/>
          <p:nvPr/>
        </p:nvGrpSpPr>
        <p:grpSpPr>
          <a:xfrm rot="9826306">
            <a:off x="3275825" y="1330764"/>
            <a:ext cx="788122" cy="646331"/>
            <a:chOff x="744549" y="2146174"/>
            <a:chExt cx="788122" cy="646331"/>
          </a:xfrm>
        </p:grpSpPr>
        <p:sp>
          <p:nvSpPr>
            <p:cNvPr id="22" name="TextBox 21"/>
            <p:cNvSpPr txBox="1"/>
            <p:nvPr/>
          </p:nvSpPr>
          <p:spPr>
            <a:xfrm rot="15157319">
              <a:off x="935791" y="2125579"/>
              <a:ext cx="5474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3600">
                  <a:solidFill>
                    <a:srgbClr val="7F2016"/>
                  </a:solidFill>
                  <a:latin typeface="Dakota Regular"/>
                  <a:cs typeface="Dakota Regular"/>
                </a:rPr>
                <a:t>/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 rot="1039685">
              <a:off x="744549" y="2146174"/>
              <a:ext cx="5600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3600">
                  <a:solidFill>
                    <a:srgbClr val="7F2016"/>
                  </a:solidFill>
                  <a:latin typeface="Dakota Regular"/>
                  <a:cs typeface="Dakota Regular"/>
                </a:rPr>
                <a:t>&lt;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 rot="9783896">
            <a:off x="3826033" y="2851552"/>
            <a:ext cx="814681" cy="646331"/>
            <a:chOff x="717990" y="2144010"/>
            <a:chExt cx="814681" cy="646331"/>
          </a:xfrm>
        </p:grpSpPr>
        <p:sp>
          <p:nvSpPr>
            <p:cNvPr id="25" name="TextBox 24"/>
            <p:cNvSpPr txBox="1"/>
            <p:nvPr/>
          </p:nvSpPr>
          <p:spPr>
            <a:xfrm rot="15157319">
              <a:off x="935791" y="2125579"/>
              <a:ext cx="5474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3600">
                  <a:solidFill>
                    <a:srgbClr val="7F2016"/>
                  </a:solidFill>
                  <a:latin typeface="Dakota Regular"/>
                  <a:cs typeface="Dakota Regular"/>
                </a:rPr>
                <a:t>/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039685">
              <a:off x="717990" y="2144010"/>
              <a:ext cx="5600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3600">
                  <a:solidFill>
                    <a:srgbClr val="7F2016"/>
                  </a:solidFill>
                  <a:latin typeface="Dakota Regular"/>
                  <a:cs typeface="Dakota Regular"/>
                </a:rPr>
                <a:t>&lt;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 rot="9314358">
            <a:off x="3721608" y="4177667"/>
            <a:ext cx="818039" cy="646331"/>
            <a:chOff x="714632" y="2153572"/>
            <a:chExt cx="818039" cy="646331"/>
          </a:xfrm>
        </p:grpSpPr>
        <p:sp>
          <p:nvSpPr>
            <p:cNvPr id="28" name="TextBox 27"/>
            <p:cNvSpPr txBox="1"/>
            <p:nvPr/>
          </p:nvSpPr>
          <p:spPr>
            <a:xfrm rot="15157319">
              <a:off x="935791" y="2125579"/>
              <a:ext cx="5474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3600">
                  <a:solidFill>
                    <a:srgbClr val="7F2016"/>
                  </a:solidFill>
                  <a:latin typeface="Dakota Regular"/>
                  <a:cs typeface="Dakota Regular"/>
                </a:rPr>
                <a:t>/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 rot="1039685">
              <a:off x="714632" y="2153572"/>
              <a:ext cx="5600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3600">
                  <a:solidFill>
                    <a:srgbClr val="7F2016"/>
                  </a:solidFill>
                  <a:latin typeface="Dakota Regular"/>
                  <a:cs typeface="Dakota Regular"/>
                </a:rPr>
                <a:t>&lt;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089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3091" y="1548245"/>
            <a:ext cx="47660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4400">
                <a:latin typeface="Segoe UI" panose="020B0502040204020203" pitchFamily="34" charset="0"/>
              </a:rPr>
              <a:t>Commenting code</a:t>
            </a:r>
          </a:p>
        </p:txBody>
      </p:sp>
      <p:sp>
        <p:nvSpPr>
          <p:cNvPr id="8" name="TextBox 7"/>
          <p:cNvSpPr txBox="1"/>
          <p:nvPr/>
        </p:nvSpPr>
        <p:spPr>
          <a:xfrm rot="20932525">
            <a:off x="3125276" y="2843197"/>
            <a:ext cx="55162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4000">
                <a:solidFill>
                  <a:srgbClr val="6A1719"/>
                </a:solidFill>
                <a:latin typeface="Dakota" pitchFamily="2" charset="0"/>
              </a:rPr>
              <a:t>Comment liberally.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63091" y="2317686"/>
            <a:ext cx="6245621" cy="1854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latin typeface="Segoe UI" panose="020B0502040204020203" pitchFamily="34" charset="0"/>
              </a:rPr>
              <a:t>Organizational cues (section headers)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latin typeface="Segoe UI" panose="020B0502040204020203" pitchFamily="34" charset="0"/>
              </a:rPr>
              <a:t>Explain the purpose of code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latin typeface="Segoe UI" panose="020B0502040204020203" pitchFamily="34" charset="0"/>
              </a:rPr>
              <a:t>Explain the mechanics of code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endParaRPr lang="en-US" sz="280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91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C0F3DB-C316-45B9-ACF7-C7B98B551853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00262" y="661083"/>
            <a:ext cx="7991475" cy="50720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ProFontWindows" panose="02000409000000000000" pitchFamily="49" charset="0"/>
              </a:rPr>
              <a:t>* This line is a comment</a:t>
            </a:r>
          </a:p>
          <a:p>
            <a:pPr marL="0" indent="0">
              <a:buNone/>
            </a:pPr>
            <a:endParaRPr lang="en-US" sz="1200" dirty="0">
              <a:latin typeface="ProFontWindows" panose="02000409000000000000" pitchFamily="49" charset="0"/>
            </a:endParaRPr>
          </a:p>
          <a:p>
            <a:pPr marL="0" indent="0">
              <a:buNone/>
            </a:pPr>
            <a:r>
              <a:rPr lang="en-US" sz="2800" dirty="0">
                <a:latin typeface="ProFontWindows" panose="02000409000000000000" pitchFamily="49" charset="0"/>
              </a:rPr>
              <a:t>// This line is also a comment</a:t>
            </a:r>
          </a:p>
          <a:p>
            <a:pPr marL="0" indent="0">
              <a:buNone/>
            </a:pPr>
            <a:endParaRPr lang="en-US" sz="1200" dirty="0">
              <a:latin typeface="ProFontWindows" panose="02000409000000000000" pitchFamily="49" charset="0"/>
            </a:endParaRPr>
          </a:p>
          <a:p>
            <a:pPr marL="0" indent="0">
              <a:buNone/>
            </a:pPr>
            <a:r>
              <a:rPr lang="en-US" sz="2800" dirty="0">
                <a:latin typeface="ProFontWindows" panose="02000409000000000000" pitchFamily="49" charset="0"/>
              </a:rPr>
              <a:t>display 2+2 // comment @ the end of a line</a:t>
            </a:r>
            <a:r>
              <a:rPr lang="en-US" sz="1200" dirty="0">
                <a:latin typeface="ProFontWindows" panose="02000409000000000000" pitchFamily="49" charset="0"/>
              </a:rPr>
              <a:t> </a:t>
            </a:r>
          </a:p>
          <a:p>
            <a:pPr marL="0" indent="0">
              <a:buNone/>
            </a:pPr>
            <a:endParaRPr lang="en-US" sz="1200" dirty="0">
              <a:latin typeface="ProFontWindows" panose="02000409000000000000" pitchFamily="49" charset="0"/>
            </a:endParaRPr>
          </a:p>
          <a:p>
            <a:pPr marL="0" indent="0">
              <a:buNone/>
            </a:pPr>
            <a:r>
              <a:rPr lang="en-US" sz="2800" dirty="0">
                <a:latin typeface="ProFontWindows" panose="02000409000000000000" pitchFamily="49" charset="0"/>
              </a:rPr>
              <a:t>display 2 /// command continues</a:t>
            </a:r>
            <a:br>
              <a:rPr lang="en-US" sz="2800" dirty="0">
                <a:latin typeface="ProFontWindows" panose="02000409000000000000" pitchFamily="49" charset="0"/>
              </a:rPr>
            </a:br>
            <a:r>
              <a:rPr lang="en-US" sz="2800" dirty="0">
                <a:latin typeface="ProFontWindows" panose="02000409000000000000" pitchFamily="49" charset="0"/>
              </a:rPr>
              <a:t>+2</a:t>
            </a:r>
            <a:endParaRPr lang="en-US" sz="1200" dirty="0">
              <a:latin typeface="ProFontWindows" panose="02000409000000000000" pitchFamily="49" charset="0"/>
            </a:endParaRPr>
          </a:p>
          <a:p>
            <a:pPr marL="0" indent="0">
              <a:buNone/>
            </a:pPr>
            <a:endParaRPr lang="en-US" sz="1200" dirty="0">
              <a:latin typeface="ProFontWindows" panose="02000409000000000000" pitchFamily="49" charset="0"/>
            </a:endParaRPr>
          </a:p>
          <a:p>
            <a:pPr marL="0" indent="0">
              <a:buNone/>
            </a:pPr>
            <a:r>
              <a:rPr lang="en-US" sz="2800" dirty="0">
                <a:latin typeface="ProFontWindows" panose="02000409000000000000" pitchFamily="49" charset="0"/>
              </a:rPr>
              <a:t>/* Multiline comments can </a:t>
            </a:r>
            <a:br>
              <a:rPr lang="en-US" sz="2800" dirty="0">
                <a:latin typeface="ProFontWindows" panose="02000409000000000000" pitchFamily="49" charset="0"/>
              </a:rPr>
            </a:br>
            <a:r>
              <a:rPr lang="en-US" sz="2800" dirty="0">
                <a:latin typeface="ProFontWindows" panose="02000409000000000000" pitchFamily="49" charset="0"/>
              </a:rPr>
              <a:t>be written between these delimiters */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458156" y="6038017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comments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05961" y="424267"/>
            <a:ext cx="4229922" cy="819111"/>
            <a:chOff x="4881961" y="424266"/>
            <a:chExt cx="4229922" cy="819111"/>
          </a:xfrm>
        </p:grpSpPr>
        <p:sp>
          <p:nvSpPr>
            <p:cNvPr id="2" name="TextBox 1"/>
            <p:cNvSpPr txBox="1"/>
            <p:nvPr/>
          </p:nvSpPr>
          <p:spPr>
            <a:xfrm rot="21091635">
              <a:off x="5440685" y="424266"/>
              <a:ext cx="36711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000">
                  <a:solidFill>
                    <a:srgbClr val="6A1719"/>
                  </a:solidFill>
                  <a:latin typeface="Dakota Regular" pitchFamily="2" charset="0"/>
                </a:rPr>
                <a:t>The only format usable</a:t>
              </a:r>
              <a:br>
                <a:rPr lang="en-US" sz="2000">
                  <a:solidFill>
                    <a:srgbClr val="6A1719"/>
                  </a:solidFill>
                  <a:latin typeface="Dakota Regular" pitchFamily="2" charset="0"/>
                </a:rPr>
              </a:br>
              <a:r>
                <a:rPr lang="en-US" sz="2000">
                  <a:solidFill>
                    <a:srgbClr val="6A1719"/>
                  </a:solidFill>
                  <a:latin typeface="Dakota Regular" pitchFamily="2" charset="0"/>
                </a:rPr>
                <a:t>on the command line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881961" y="720157"/>
              <a:ext cx="696466" cy="523220"/>
              <a:chOff x="737734" y="2068998"/>
              <a:chExt cx="696466" cy="523220"/>
            </a:xfrm>
          </p:grpSpPr>
          <p:sp>
            <p:nvSpPr>
              <p:cNvPr id="8" name="TextBox 7"/>
              <p:cNvSpPr txBox="1"/>
              <p:nvPr/>
            </p:nvSpPr>
            <p:spPr>
              <a:xfrm rot="15157319">
                <a:off x="944002" y="2057450"/>
                <a:ext cx="4571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54"/>
                  </a:spcBef>
                  <a:buClr>
                    <a:schemeClr val="accent1"/>
                  </a:buClr>
                  <a:buSzPct val="110000"/>
                </a:pPr>
                <a:r>
                  <a:rPr lang="en-US" sz="2800">
                    <a:solidFill>
                      <a:srgbClr val="7F2016"/>
                    </a:solidFill>
                    <a:latin typeface="Dakota Regular"/>
                    <a:cs typeface="Dakota Regular"/>
                  </a:rPr>
                  <a:t>/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 rot="1039685">
                <a:off x="737734" y="2068998"/>
                <a:ext cx="4764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54"/>
                  </a:spcBef>
                  <a:buClr>
                    <a:schemeClr val="accent1"/>
                  </a:buClr>
                  <a:buSzPct val="110000"/>
                </a:pPr>
                <a:r>
                  <a:rPr lang="en-US" sz="2800">
                    <a:solidFill>
                      <a:srgbClr val="7F2016"/>
                    </a:solidFill>
                    <a:latin typeface="Dakota Regular"/>
                    <a:cs typeface="Dakota Regular"/>
                  </a:rPr>
                  <a:t>&lt;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717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680" y="444386"/>
            <a:ext cx="6512640" cy="5244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8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5677" y="1083575"/>
            <a:ext cx="10922000" cy="707886"/>
          </a:xfrm>
        </p:spPr>
        <p:txBody>
          <a:bodyPr/>
          <a:lstStyle/>
          <a:p>
            <a:r>
              <a:rPr lang="en-US" sz="4000" b="0">
                <a:solidFill>
                  <a:schemeClr val="accent2">
                    <a:lumMod val="75000"/>
                  </a:schemeClr>
                </a:solidFill>
              </a:rPr>
              <a:t>Run do-files from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55677" y="1791461"/>
            <a:ext cx="3238387" cy="1779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3600">
                <a:latin typeface="Segoe UI Semilight" panose="020B0402040204020203" pitchFamily="34" charset="0"/>
                <a:cs typeface="Segoe UI Semilight" panose="020B0402040204020203" pitchFamily="34" charset="0"/>
              </a:rPr>
              <a:t>do-file editor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3600">
                <a:latin typeface="Segoe UI Semilight" panose="020B0402040204020203" pitchFamily="34" charset="0"/>
                <a:cs typeface="Segoe UI Semilight" panose="020B0402040204020203" pitchFamily="34" charset="0"/>
              </a:rPr>
              <a:t>command line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3600">
                <a:latin typeface="Segoe UI Semilight" panose="020B0402040204020203" pitchFamily="34" charset="0"/>
                <a:cs typeface="Segoe UI Semilight" panose="020B0402040204020203" pitchFamily="34" charset="0"/>
              </a:rPr>
              <a:t>another do-file</a:t>
            </a:r>
          </a:p>
        </p:txBody>
      </p:sp>
    </p:spTree>
    <p:extLst>
      <p:ext uri="{BB962C8B-B14F-4D97-AF65-F5344CB8AC3E}">
        <p14:creationId xmlns:p14="http://schemas.microsoft.com/office/powerpoint/2010/main" val="192676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680" y="621031"/>
            <a:ext cx="6512640" cy="5244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 rot="16989408">
            <a:off x="5925223" y="498426"/>
            <a:ext cx="799816" cy="646331"/>
            <a:chOff x="695940" y="2007443"/>
            <a:chExt cx="799816" cy="646331"/>
          </a:xfrm>
        </p:grpSpPr>
        <p:sp>
          <p:nvSpPr>
            <p:cNvPr id="9" name="TextBox 8"/>
            <p:cNvSpPr txBox="1"/>
            <p:nvPr/>
          </p:nvSpPr>
          <p:spPr>
            <a:xfrm rot="15157319">
              <a:off x="898876" y="1995895"/>
              <a:ext cx="5474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3600">
                  <a:solidFill>
                    <a:srgbClr val="7F2016"/>
                  </a:solidFill>
                  <a:latin typeface="Dakota Regular"/>
                  <a:cs typeface="Dakota Regular"/>
                </a:rPr>
                <a:t>/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039685">
              <a:off x="695940" y="2007443"/>
              <a:ext cx="5600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3600">
                  <a:solidFill>
                    <a:srgbClr val="7F2016"/>
                  </a:solidFill>
                  <a:latin typeface="Dakota Regular"/>
                  <a:cs typeface="Dakota Regular"/>
                </a:rPr>
                <a:t>&lt;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 rot="21317639">
            <a:off x="6467888" y="143731"/>
            <a:ext cx="728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>
                <a:solidFill>
                  <a:srgbClr val="6A1719"/>
                </a:solidFill>
                <a:latin typeface="Dakota" pitchFamily="2" charset="0"/>
              </a:rPr>
              <a:t>Do</a:t>
            </a:r>
          </a:p>
        </p:txBody>
      </p:sp>
    </p:spTree>
    <p:extLst>
      <p:ext uri="{BB962C8B-B14F-4D97-AF65-F5344CB8AC3E}">
        <p14:creationId xmlns:p14="http://schemas.microsoft.com/office/powerpoint/2010/main" val="191200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7018" y="942173"/>
            <a:ext cx="10922000" cy="707886"/>
          </a:xfrm>
        </p:spPr>
        <p:txBody>
          <a:bodyPr/>
          <a:lstStyle/>
          <a:p>
            <a:r>
              <a:rPr lang="en-US" sz="4000" b="0">
                <a:solidFill>
                  <a:schemeClr val="accent2">
                    <a:lumMod val="75000"/>
                  </a:schemeClr>
                </a:solidFill>
              </a:rPr>
              <a:t>Or,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7020" y="1859439"/>
            <a:ext cx="8027686" cy="1569561"/>
          </a:xfrm>
        </p:spPr>
        <p:txBody>
          <a:bodyPr/>
          <a:lstStyle/>
          <a:p>
            <a:pPr marL="346075" lvl="1" indent="0">
              <a:buNone/>
            </a:pPr>
            <a:r>
              <a:rPr lang="en-US" sz="3600">
                <a:latin typeface="ProFontWindows" panose="02000409000000000000" pitchFamily="49" charset="0"/>
                <a:cs typeface="Courier New" pitchFamily="49" charset="0"/>
              </a:rPr>
              <a:t>do “doFileName.do”</a:t>
            </a:r>
            <a:r>
              <a:rPr lang="en-US" sz="3600" i="1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1112" indent="0">
              <a:buNone/>
            </a:pPr>
            <a:r>
              <a:rPr lang="en-US" sz="3200">
                <a:latin typeface="Segoe UI Semilight" panose="020B0402040204020203" pitchFamily="34" charset="0"/>
                <a:cs typeface="Segoe UI Semilight" panose="020B0402040204020203" pitchFamily="34" charset="0"/>
              </a:rPr>
              <a:t>at the command line or in another do-file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15976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7909" y="1875427"/>
            <a:ext cx="8414186" cy="923330"/>
          </a:xfrm>
        </p:spPr>
        <p:txBody>
          <a:bodyPr/>
          <a:lstStyle/>
          <a:p>
            <a:r>
              <a:rPr lang="en-US" sz="5400" b="0">
                <a:solidFill>
                  <a:schemeClr val="tx1"/>
                </a:solidFill>
                <a:cs typeface="Segoe UI Semilight" panose="020B0402040204020203" pitchFamily="34" charset="0"/>
              </a:rPr>
              <a:t>Getting help</a:t>
            </a:r>
            <a:endParaRPr lang="en-US" sz="4800" b="0">
              <a:solidFill>
                <a:schemeClr val="tx1"/>
              </a:solidFill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06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2117" y="307299"/>
            <a:ext cx="5337808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  <a:tabLst>
                <a:tab pos="454025" algn="l"/>
              </a:tabLst>
            </a:pPr>
            <a:r>
              <a:rPr lang="en-US" sz="3200">
                <a:solidFill>
                  <a:srgbClr val="AA2B1E"/>
                </a:solidFill>
                <a:latin typeface="Didot"/>
                <a:cs typeface="Didot"/>
              </a:rPr>
              <a:t>1.	</a:t>
            </a:r>
            <a:r>
              <a:rPr lang="en-US" sz="3200" u="sng">
                <a:latin typeface="ProFontWindows" panose="02000409000000000000" pitchFamily="49" charset="0"/>
                <a:cs typeface="Monaco"/>
              </a:rPr>
              <a:t>h</a:t>
            </a:r>
            <a:r>
              <a:rPr lang="en-US" sz="3200">
                <a:latin typeface="ProFontWindows" panose="02000409000000000000" pitchFamily="49" charset="0"/>
                <a:cs typeface="Monaco"/>
              </a:rPr>
              <a:t>elp </a:t>
            </a:r>
            <a:r>
              <a:rPr lang="en-US" sz="3200" i="1">
                <a:latin typeface="ProFontWindows" panose="02000409000000000000" pitchFamily="49" charset="0"/>
                <a:cs typeface="Monaco"/>
              </a:rPr>
              <a:t>command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  <a:tabLst>
                <a:tab pos="454025" algn="l"/>
              </a:tabLst>
            </a:pPr>
            <a:endParaRPr lang="en-US" sz="1200">
              <a:latin typeface="Segoe UI" panose="020B0502040204020203" pitchFamily="34" charset="0"/>
            </a:endParaRP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  <a:tabLst>
                <a:tab pos="454025" algn="l"/>
              </a:tabLst>
            </a:pPr>
            <a:r>
              <a:rPr lang="en-US" sz="3200">
                <a:solidFill>
                  <a:srgbClr val="AA2B1E"/>
                </a:solidFill>
                <a:latin typeface="Didot"/>
                <a:cs typeface="Didot"/>
              </a:rPr>
              <a:t>2.	</a:t>
            </a:r>
            <a:r>
              <a:rPr lang="en-US" sz="3200">
                <a:latin typeface="Segoe UI" panose="020B0502040204020203" pitchFamily="34" charset="0"/>
              </a:rPr>
              <a:t>Stata manuals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  <a:tabLst>
                <a:tab pos="454025" algn="l"/>
              </a:tabLst>
            </a:pPr>
            <a:endParaRPr lang="en-US" sz="1200">
              <a:latin typeface="Segoe UI" panose="020B0502040204020203" pitchFamily="34" charset="0"/>
            </a:endParaRPr>
          </a:p>
          <a:p>
            <a:pPr marL="454025" indent="-454025">
              <a:spcBef>
                <a:spcPts val="54"/>
              </a:spcBef>
              <a:buClr>
                <a:schemeClr val="accent1"/>
              </a:buClr>
              <a:buSzPct val="110000"/>
              <a:tabLst>
                <a:tab pos="454025" algn="l"/>
              </a:tabLst>
            </a:pPr>
            <a:r>
              <a:rPr lang="en-US" sz="3200">
                <a:solidFill>
                  <a:srgbClr val="AA2B1E"/>
                </a:solidFill>
                <a:latin typeface="Didot"/>
                <a:cs typeface="Didot"/>
              </a:rPr>
              <a:t>3.	</a:t>
            </a:r>
            <a:r>
              <a:rPr lang="en-US" sz="3200">
                <a:latin typeface="Segoe UI" panose="020B0502040204020203" pitchFamily="34" charset="0"/>
              </a:rPr>
              <a:t>Stata listserv </a:t>
            </a:r>
            <a:br>
              <a:rPr lang="en-US" sz="3200">
                <a:latin typeface="Segoe UI" panose="020B0502040204020203" pitchFamily="34" charset="0"/>
              </a:rPr>
            </a:br>
            <a:r>
              <a:rPr lang="en-US" sz="2800">
                <a:latin typeface="Segoe UI" panose="020B0502040204020203" pitchFamily="34" charset="0"/>
              </a:rPr>
              <a:t>(</a:t>
            </a:r>
            <a:r>
              <a:rPr lang="en-US" sz="2800" err="1">
                <a:latin typeface="Segoe UI" panose="020B0502040204020203" pitchFamily="34" charset="0"/>
              </a:rPr>
              <a:t>www.stata.com</a:t>
            </a:r>
            <a:r>
              <a:rPr lang="en-US" sz="2800">
                <a:latin typeface="Segoe UI" panose="020B0502040204020203" pitchFamily="34" charset="0"/>
              </a:rPr>
              <a:t>/</a:t>
            </a:r>
            <a:r>
              <a:rPr lang="en-US" sz="2800" err="1">
                <a:latin typeface="Segoe UI" panose="020B0502040204020203" pitchFamily="34" charset="0"/>
              </a:rPr>
              <a:t>statalist</a:t>
            </a:r>
            <a:r>
              <a:rPr lang="en-US" sz="2800">
                <a:latin typeface="Segoe UI" panose="020B0502040204020203" pitchFamily="34" charset="0"/>
              </a:rPr>
              <a:t>/)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  <a:tabLst>
                <a:tab pos="454025" algn="l"/>
              </a:tabLst>
            </a:pPr>
            <a:endParaRPr lang="en-US" sz="1200">
              <a:latin typeface="Segoe UI" panose="020B0502040204020203" pitchFamily="34" charset="0"/>
            </a:endParaRP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  <a:tabLst>
                <a:tab pos="454025" algn="l"/>
              </a:tabLst>
            </a:pPr>
            <a:r>
              <a:rPr lang="en-US" sz="3200">
                <a:solidFill>
                  <a:srgbClr val="AA2B1E"/>
                </a:solidFill>
                <a:latin typeface="Didot"/>
                <a:cs typeface="Didot"/>
              </a:rPr>
              <a:t>4.	</a:t>
            </a:r>
            <a:r>
              <a:rPr lang="en-US" sz="3200">
                <a:latin typeface="Segoe UI" panose="020B0502040204020203" pitchFamily="34" charset="0"/>
              </a:rPr>
              <a:t>Stata technical services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  <a:tabLst>
                <a:tab pos="454025" algn="l"/>
              </a:tabLst>
            </a:pPr>
            <a:endParaRPr lang="en-US" sz="1200">
              <a:latin typeface="Segoe UI" panose="020B0502040204020203" pitchFamily="34" charset="0"/>
            </a:endParaRPr>
          </a:p>
          <a:p>
            <a:pPr marL="454025" indent="-454025">
              <a:spcBef>
                <a:spcPts val="54"/>
              </a:spcBef>
              <a:buClr>
                <a:schemeClr val="accent1"/>
              </a:buClr>
              <a:buSzPct val="110000"/>
              <a:tabLst>
                <a:tab pos="454025" algn="l"/>
              </a:tabLst>
            </a:pPr>
            <a:r>
              <a:rPr lang="en-US" sz="3200">
                <a:solidFill>
                  <a:srgbClr val="AA2B1E"/>
                </a:solidFill>
                <a:latin typeface="Didot"/>
                <a:cs typeface="Didot"/>
              </a:rPr>
              <a:t>5.	</a:t>
            </a:r>
            <a:r>
              <a:rPr lang="en-US" sz="3200">
                <a:latin typeface="Segoe UI" panose="020B0502040204020203" pitchFamily="34" charset="0"/>
              </a:rPr>
              <a:t>IDRE @ UCLA</a:t>
            </a:r>
            <a:br>
              <a:rPr lang="en-US" sz="3200">
                <a:latin typeface="Segoe UI" panose="020B0502040204020203" pitchFamily="34" charset="0"/>
              </a:rPr>
            </a:br>
            <a:r>
              <a:rPr lang="en-US" sz="2800">
                <a:latin typeface="Segoe UI" panose="020B0502040204020203" pitchFamily="34" charset="0"/>
              </a:rPr>
              <a:t>(</a:t>
            </a:r>
            <a:r>
              <a:rPr lang="en-US" sz="2800" err="1">
                <a:latin typeface="Segoe UI" panose="020B0502040204020203" pitchFamily="34" charset="0"/>
              </a:rPr>
              <a:t>www.ats.ucla.edu</a:t>
            </a:r>
            <a:r>
              <a:rPr lang="en-US" sz="2800">
                <a:latin typeface="Segoe UI" panose="020B0502040204020203" pitchFamily="34" charset="0"/>
              </a:rPr>
              <a:t>/stat/</a:t>
            </a:r>
            <a:r>
              <a:rPr lang="en-US" sz="2800" err="1">
                <a:latin typeface="Segoe UI" panose="020B0502040204020203" pitchFamily="34" charset="0"/>
              </a:rPr>
              <a:t>stata</a:t>
            </a:r>
            <a:r>
              <a:rPr lang="en-US" sz="2800">
                <a:latin typeface="Segoe UI" panose="020B0502040204020203" pitchFamily="34" charset="0"/>
              </a:rPr>
              <a:t>/)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  <a:tabLst>
                <a:tab pos="454025" algn="l"/>
              </a:tabLst>
            </a:pPr>
            <a:endParaRPr lang="en-US" sz="1200">
              <a:latin typeface="Segoe UI" panose="020B0502040204020203" pitchFamily="34" charset="0"/>
            </a:endParaRP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  <a:tabLst>
                <a:tab pos="454025" algn="l"/>
              </a:tabLst>
            </a:pPr>
            <a:r>
              <a:rPr lang="en-US" sz="3200">
                <a:solidFill>
                  <a:srgbClr val="AA2B1E"/>
                </a:solidFill>
                <a:latin typeface="Didot"/>
                <a:cs typeface="Didot"/>
              </a:rPr>
              <a:t>6.	</a:t>
            </a:r>
            <a:r>
              <a:rPr lang="en-US" sz="3200">
                <a:latin typeface="Segoe UI" panose="020B0502040204020203" pitchFamily="34" charset="0"/>
              </a:rPr>
              <a:t>Web search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  <a:tabLst>
                <a:tab pos="454025" algn="l"/>
              </a:tabLst>
            </a:pPr>
            <a:endParaRPr lang="en-US" sz="1200">
              <a:latin typeface="Segoe UI" panose="020B0502040204020203" pitchFamily="34" charset="0"/>
            </a:endParaRP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  <a:tabLst>
                <a:tab pos="454025" algn="l"/>
              </a:tabLst>
            </a:pPr>
            <a:r>
              <a:rPr lang="en-US" sz="3200">
                <a:solidFill>
                  <a:srgbClr val="AA2B1E"/>
                </a:solidFill>
                <a:latin typeface="Didot"/>
                <a:cs typeface="Didot"/>
              </a:rPr>
              <a:t>7.	</a:t>
            </a:r>
            <a:r>
              <a:rPr lang="en-US" sz="3200">
                <a:latin typeface="Segoe UI" panose="020B0502040204020203" pitchFamily="34" charset="0"/>
              </a:rPr>
              <a:t>Ask</a:t>
            </a:r>
          </a:p>
        </p:txBody>
      </p:sp>
    </p:spTree>
    <p:extLst>
      <p:ext uri="{BB962C8B-B14F-4D97-AF65-F5344CB8AC3E}">
        <p14:creationId xmlns:p14="http://schemas.microsoft.com/office/powerpoint/2010/main" val="123991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372" y="1913135"/>
            <a:ext cx="6844144" cy="626005"/>
          </a:xfrm>
        </p:spPr>
        <p:txBody>
          <a:bodyPr/>
          <a:lstStyle/>
          <a:p>
            <a:r>
              <a:rPr lang="en-US" sz="4800" b="0">
                <a:solidFill>
                  <a:schemeClr val="tx1"/>
                </a:solidFill>
                <a:cs typeface="Segoe UI Semilight" panose="020B0402040204020203" pitchFamily="34" charset="0"/>
              </a:rPr>
              <a:t>Getting data into </a:t>
            </a:r>
            <a:r>
              <a:rPr lang="en-US" sz="4800" b="0" err="1">
                <a:solidFill>
                  <a:schemeClr val="tx1"/>
                </a:solidFill>
                <a:cs typeface="Segoe UI Semilight" panose="020B0402040204020203" pitchFamily="34" charset="0"/>
              </a:rPr>
              <a:t>Stata</a:t>
            </a:r>
            <a:endParaRPr lang="en-US" sz="5400" b="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14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Notable strengths of Stata &amp; R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33908" y="1040508"/>
          <a:ext cx="11124187" cy="2499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6792">
                  <a:extLst>
                    <a:ext uri="{9D8B030D-6E8A-4147-A177-3AD203B41FA5}">
                      <a16:colId xmlns:a16="http://schemas.microsoft.com/office/drawing/2014/main" val="3508021178"/>
                    </a:ext>
                  </a:extLst>
                </a:gridCol>
                <a:gridCol w="5567395">
                  <a:extLst>
                    <a:ext uri="{9D8B030D-6E8A-4147-A177-3AD203B41FA5}">
                      <a16:colId xmlns:a16="http://schemas.microsoft.com/office/drawing/2014/main" val="1069599265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909627"/>
                  </a:ext>
                </a:extLst>
              </a:tr>
              <a:tr h="208280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9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Strong user community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9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Extensive libraries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9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Object transformability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9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Rapid development</a:t>
                      </a:r>
                      <a:r>
                        <a:rPr lang="en-US" sz="1900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and incorporation of new methods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900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Spatial data &amp; analyses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900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Machine learning</a:t>
                      </a:r>
                      <a:endParaRPr lang="en-US" sz="19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9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Intuitive &amp;</a:t>
                      </a:r>
                      <a:r>
                        <a:rPr lang="en-US" sz="1900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consistent syntax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900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Support &amp; documentation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9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Longitudinal</a:t>
                      </a:r>
                      <a:r>
                        <a:rPr lang="en-US" sz="1900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data &amp; analysis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900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Time series data &amp; analysis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900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Robust estimation</a:t>
                      </a:r>
                    </a:p>
                    <a:p>
                      <a:endParaRPr lang="en-US" sz="19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69999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9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C530BC-C3C8-4DAE-BEE3-AA42B465ED4C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09485" y="1460107"/>
            <a:ext cx="7780337" cy="1303338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use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>
                <a:solidFill>
                  <a:schemeClr val="tx1"/>
                </a:solidFill>
                <a:cs typeface="Monaco"/>
              </a:rPr>
              <a:t>load a </a:t>
            </a:r>
            <a:r>
              <a:rPr lang="en-US" b="0" err="1">
                <a:solidFill>
                  <a:schemeClr val="tx1"/>
                </a:solidFill>
                <a:cs typeface="Monaco"/>
              </a:rPr>
              <a:t>Stata</a:t>
            </a:r>
            <a:r>
              <a:rPr lang="en-US" b="0">
                <a:solidFill>
                  <a:schemeClr val="tx1"/>
                </a:solidFill>
                <a:cs typeface="Monaco"/>
              </a:rPr>
              <a:t>-format (.</a:t>
            </a:r>
            <a:r>
              <a:rPr lang="en-US" b="0" err="1">
                <a:solidFill>
                  <a:schemeClr val="tx1"/>
                </a:solidFill>
                <a:cs typeface="Monaco"/>
              </a:rPr>
              <a:t>dta</a:t>
            </a:r>
            <a:r>
              <a:rPr lang="en-US" b="0">
                <a:solidFill>
                  <a:schemeClr val="tx1"/>
                </a:solidFill>
                <a:cs typeface="Monaco"/>
              </a:rPr>
              <a:t>) dataset</a:t>
            </a: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435455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use</a:t>
            </a:r>
          </a:p>
        </p:txBody>
      </p:sp>
    </p:spTree>
    <p:extLst>
      <p:ext uri="{BB962C8B-B14F-4D97-AF65-F5344CB8AC3E}">
        <p14:creationId xmlns:p14="http://schemas.microsoft.com/office/powerpoint/2010/main" val="113611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8254" y="1327000"/>
            <a:ext cx="809009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use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filename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 [, clear]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use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vipcls.dta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, clear</a:t>
            </a:r>
          </a:p>
        </p:txBody>
      </p:sp>
    </p:spTree>
    <p:extLst>
      <p:ext uri="{BB962C8B-B14F-4D97-AF65-F5344CB8AC3E}">
        <p14:creationId xmlns:p14="http://schemas.microsoft.com/office/powerpoint/2010/main" val="274027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199" y="754274"/>
            <a:ext cx="795417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set more off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cd "C:/epi510/stata/data"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use "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vipcls.dta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", clear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compress</a:t>
            </a:r>
          </a:p>
        </p:txBody>
      </p:sp>
    </p:spTree>
    <p:extLst>
      <p:ext uri="{BB962C8B-B14F-4D97-AF65-F5344CB8AC3E}">
        <p14:creationId xmlns:p14="http://schemas.microsoft.com/office/powerpoint/2010/main" val="119778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7494" y="2341919"/>
            <a:ext cx="10922000" cy="626005"/>
          </a:xfrm>
        </p:spPr>
        <p:txBody>
          <a:bodyPr/>
          <a:lstStyle/>
          <a:p>
            <a:r>
              <a:rPr lang="en-US" sz="4800" b="0" dirty="0">
                <a:solidFill>
                  <a:schemeClr val="tx1"/>
                </a:solidFill>
                <a:cs typeface="Segoe UI Semilight" panose="020B0402040204020203" pitchFamily="34" charset="0"/>
              </a:rPr>
              <a:t>A note about paths</a:t>
            </a:r>
            <a:endParaRPr lang="en-US" sz="4400" b="0" dirty="0">
              <a:solidFill>
                <a:schemeClr val="tx1"/>
              </a:solidFill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06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199" y="1093909"/>
            <a:ext cx="7954178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cd "C:\epi510\stata\data"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use "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vipcls.dta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", clear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				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=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cd C:/epi510/stata/data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use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vipcls.dta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, clear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23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1199" y="1093908"/>
            <a:ext cx="795417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Quotes around paths/filenames when they contain spaces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“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\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” is Windows only; “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/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” is universal</a:t>
            </a:r>
          </a:p>
        </p:txBody>
      </p:sp>
    </p:spTree>
    <p:extLst>
      <p:ext uri="{BB962C8B-B14F-4D97-AF65-F5344CB8AC3E}">
        <p14:creationId xmlns:p14="http://schemas.microsoft.com/office/powerpoint/2010/main" val="378671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26DC-BAA2-41B2-8C24-44C3F9E2F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78" y="1700575"/>
            <a:ext cx="6643670" cy="830997"/>
          </a:xfrm>
        </p:spPr>
        <p:txBody>
          <a:bodyPr/>
          <a:lstStyle/>
          <a:p>
            <a:r>
              <a:rPr lang="en-US" sz="4800" b="0" dirty="0">
                <a:solidFill>
                  <a:schemeClr val="accent2">
                    <a:lumMod val="75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949580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43980" y="5248265"/>
            <a:ext cx="5615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dirty="0">
                <a:solidFill>
                  <a:srgbClr val="000000"/>
                </a:solidFill>
                <a:latin typeface="Segoe UI Semilight" panose="020B0402040204020203" pitchFamily="34" charset="0"/>
                <a:cs typeface="Arial" pitchFamily="34" charset="0"/>
                <a:hlinkClick r:id="rId2"/>
              </a:rPr>
              <a:t>https://github.com/matthieugomez/benchmark-stata-r</a:t>
            </a:r>
            <a:endParaRPr lang="en-US" dirty="0">
              <a:solidFill>
                <a:srgbClr val="000000"/>
              </a:solidFill>
              <a:latin typeface="Segoe UI Semilight" panose="020B0402040204020203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-1817" y="1176789"/>
            <a:ext cx="12193817" cy="3929268"/>
            <a:chOff x="-1817" y="1232451"/>
            <a:chExt cx="12249474" cy="3682779"/>
          </a:xfrm>
        </p:grpSpPr>
        <p:grpSp>
          <p:nvGrpSpPr>
            <p:cNvPr id="3" name="Group 2"/>
            <p:cNvGrpSpPr/>
            <p:nvPr/>
          </p:nvGrpSpPr>
          <p:grpSpPr>
            <a:xfrm>
              <a:off x="-1817" y="1232451"/>
              <a:ext cx="5909632" cy="3682779"/>
              <a:chOff x="-17719" y="1232451"/>
              <a:chExt cx="5909632" cy="3682779"/>
            </a:xfrm>
          </p:grpSpPr>
          <p:pic>
            <p:nvPicPr>
              <p:cNvPr id="2050" name="Picture 2" descr="1e7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87" b="51036"/>
              <a:stretch/>
            </p:blipFill>
            <p:spPr bwMode="auto">
              <a:xfrm>
                <a:off x="-17719" y="1232451"/>
                <a:ext cx="5909632" cy="3236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2" descr="1e7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946" t="93647" b="-405"/>
              <a:stretch/>
            </p:blipFill>
            <p:spPr bwMode="auto">
              <a:xfrm>
                <a:off x="1327868" y="4468632"/>
                <a:ext cx="4564045" cy="446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Picture 2" descr="1e7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" t="49035" b="-405"/>
            <a:stretch/>
          </p:blipFill>
          <p:spPr bwMode="auto">
            <a:xfrm>
              <a:off x="5868060" y="1319916"/>
              <a:ext cx="6379597" cy="3395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Benchmarking: Stata vs R</a:t>
            </a:r>
          </a:p>
        </p:txBody>
      </p:sp>
    </p:spTree>
    <p:extLst>
      <p:ext uri="{BB962C8B-B14F-4D97-AF65-F5344CB8AC3E}">
        <p14:creationId xmlns:p14="http://schemas.microsoft.com/office/powerpoint/2010/main" val="427040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40" y="1565405"/>
            <a:ext cx="2255520" cy="712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3498174" y="2499913"/>
            <a:ext cx="51956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Segoe UI" panose="020B0502040204020203" pitchFamily="34" charset="0"/>
              </a:rPr>
              <a:t>Powerful</a:t>
            </a:r>
            <a:br>
              <a:rPr lang="en-US" sz="3200">
                <a:latin typeface="Segoe UI" panose="020B0502040204020203" pitchFamily="34" charset="0"/>
              </a:rPr>
            </a:br>
            <a:r>
              <a:rPr lang="en-US" sz="3200">
                <a:latin typeface="Segoe UI" panose="020B0502040204020203" pitchFamily="34" charset="0"/>
              </a:rPr>
              <a:t>general purpose </a:t>
            </a:r>
            <a:br>
              <a:rPr lang="en-US" sz="3200">
                <a:latin typeface="Segoe UI" panose="020B0502040204020203" pitchFamily="34" charset="0"/>
              </a:rPr>
            </a:br>
            <a:r>
              <a:rPr lang="en-US" sz="3200">
                <a:latin typeface="Segoe UI" panose="020B0502040204020203" pitchFamily="34" charset="0"/>
              </a:rPr>
              <a:t>statistical software package</a:t>
            </a:r>
          </a:p>
        </p:txBody>
      </p:sp>
    </p:spTree>
    <p:extLst>
      <p:ext uri="{BB962C8B-B14F-4D97-AF65-F5344CB8AC3E}">
        <p14:creationId xmlns:p14="http://schemas.microsoft.com/office/powerpoint/2010/main" val="53638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19748" y="1506443"/>
            <a:ext cx="39885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latin typeface="Segoe UI" panose="020B0502040204020203" pitchFamily="34" charset="0"/>
              </a:rPr>
              <a:t>Why             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40" y="1565405"/>
            <a:ext cx="2255520" cy="712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4262004" y="2499914"/>
            <a:ext cx="366799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Segoe UI" panose="020B0502040204020203" pitchFamily="34" charset="0"/>
              </a:rPr>
              <a:t>Language</a:t>
            </a:r>
            <a:br>
              <a:rPr lang="en-US" sz="3200">
                <a:latin typeface="Segoe UI" panose="020B0502040204020203" pitchFamily="34" charset="0"/>
              </a:rPr>
            </a:br>
            <a:r>
              <a:rPr lang="en-US" sz="3200">
                <a:latin typeface="Segoe UI" panose="020B0502040204020203" pitchFamily="34" charset="0"/>
              </a:rPr>
              <a:t>Data management </a:t>
            </a:r>
          </a:p>
          <a:p>
            <a:pPr algn="ctr"/>
            <a:r>
              <a:rPr lang="en-US" sz="3200">
                <a:latin typeface="Segoe UI" panose="020B0502040204020203" pitchFamily="34" charset="0"/>
              </a:rPr>
              <a:t>Analytic capability</a:t>
            </a:r>
          </a:p>
          <a:p>
            <a:pPr algn="ctr"/>
            <a:r>
              <a:rPr lang="en-US" sz="3200">
                <a:latin typeface="Segoe UI" panose="020B0502040204020203" pitchFamily="34" charset="0"/>
              </a:rPr>
              <a:t>Graphics</a:t>
            </a:r>
          </a:p>
          <a:p>
            <a:pPr algn="ctr"/>
            <a:r>
              <a:rPr lang="en-US" sz="3200">
                <a:latin typeface="Segoe UI" panose="020B0502040204020203" pitchFamily="34" charset="0"/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60327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5.92593E-6 L 0.05555 5.92593E-6 " pathEditMode="relative" ptsTypes="AA">
                                      <p:cBhvr>
                                        <p:cTn id="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1143" y="1828800"/>
            <a:ext cx="3719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540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Stata basics</a:t>
            </a:r>
          </a:p>
        </p:txBody>
      </p:sp>
    </p:spTree>
    <p:extLst>
      <p:ext uri="{BB962C8B-B14F-4D97-AF65-F5344CB8AC3E}">
        <p14:creationId xmlns:p14="http://schemas.microsoft.com/office/powerpoint/2010/main" val="235452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epi510_R_1</Template>
  <TotalTime>3846</TotalTime>
  <Words>1592</Words>
  <Application>Microsoft Macintosh PowerPoint</Application>
  <PresentationFormat>Widescreen</PresentationFormat>
  <Paragraphs>454</Paragraphs>
  <Slides>56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72" baseType="lpstr">
      <vt:lpstr>Segoe UI Semibold</vt:lpstr>
      <vt:lpstr>Segoe UI Light</vt:lpstr>
      <vt:lpstr>Courier New</vt:lpstr>
      <vt:lpstr>Dakota Regular</vt:lpstr>
      <vt:lpstr>Calibri</vt:lpstr>
      <vt:lpstr>ProFontWindows</vt:lpstr>
      <vt:lpstr>Dakota</vt:lpstr>
      <vt:lpstr>Segoe UI Semilight</vt:lpstr>
      <vt:lpstr>Monaco</vt:lpstr>
      <vt:lpstr>Arial</vt:lpstr>
      <vt:lpstr>Didot</vt:lpstr>
      <vt:lpstr>Segoe UI</vt:lpstr>
      <vt:lpstr>Lucida Grande</vt:lpstr>
      <vt:lpstr>IHME ppt template_1109</vt:lpstr>
      <vt:lpstr>1_IHME ppt template_1109</vt:lpstr>
      <vt:lpstr>2_IHME ppt template_1109</vt:lpstr>
      <vt:lpstr>Epi 510: Introduction to Stata I</vt:lpstr>
      <vt:lpstr>PowerPoint Presentation</vt:lpstr>
      <vt:lpstr>Comparing Stata &amp; R: Usability</vt:lpstr>
      <vt:lpstr>Comparing Stata &amp; R: Capability</vt:lpstr>
      <vt:lpstr>Notable strengths of Stata &amp; R</vt:lpstr>
      <vt:lpstr>Benchmarking: Stata vs R</vt:lpstr>
      <vt:lpstr>PowerPoint Presentation</vt:lpstr>
      <vt:lpstr>PowerPoint Presentation</vt:lpstr>
      <vt:lpstr>PowerPoint Presentation</vt:lpstr>
      <vt:lpstr>PowerPoint Presentation</vt:lpstr>
      <vt:lpstr>Where did the review window go?</vt:lpstr>
      <vt:lpstr>PowerPoint Presentation</vt:lpstr>
      <vt:lpstr>PowerPoint Presentation</vt:lpstr>
      <vt:lpstr>When to use which?</vt:lpstr>
      <vt:lpstr>PowerPoint Presentation</vt:lpstr>
      <vt:lpstr>PowerPoint Presentation</vt:lpstr>
      <vt:lpstr>PowerPoint Presentation</vt:lpstr>
      <vt:lpstr>PowerPoint Presentation</vt:lpstr>
      <vt:lpstr>Notation</vt:lpstr>
      <vt:lpstr>PowerPoint Presentation</vt:lpstr>
      <vt:lpstr>PowerPoint Presentation</vt:lpstr>
      <vt:lpstr>How Stata stores data</vt:lpstr>
      <vt:lpstr>PowerPoint Presentation</vt:lpstr>
      <vt:lpstr>Variable types</vt:lpstr>
      <vt:lpstr>compress converts variables to most efficient storage type</vt:lpstr>
      <vt:lpstr>Missing</vt:lpstr>
      <vt:lpstr>Using Stata as a calculator: display &amp; mathematical operators</vt:lpstr>
      <vt:lpstr>Mathematical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Retrieving past commands</vt:lpstr>
      <vt:lpstr>Retrieving past commands</vt:lpstr>
      <vt:lpstr>PowerPoint Presentation</vt:lpstr>
      <vt:lpstr>Why use “do-files”?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 do-files from</vt:lpstr>
      <vt:lpstr>PowerPoint Presentation</vt:lpstr>
      <vt:lpstr>Or, type</vt:lpstr>
      <vt:lpstr>Getting help</vt:lpstr>
      <vt:lpstr>PowerPoint Presentation</vt:lpstr>
      <vt:lpstr>Getting data into Stata</vt:lpstr>
      <vt:lpstr>use load a Stata-format (.dta) dataset</vt:lpstr>
      <vt:lpstr>PowerPoint Presentation</vt:lpstr>
      <vt:lpstr>PowerPoint Presentation</vt:lpstr>
      <vt:lpstr>A note about paths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Stata</dc:title>
  <dc:creator>Jeff</dc:creator>
  <cp:lastModifiedBy>Susan C. Glenn</cp:lastModifiedBy>
  <cp:revision>17</cp:revision>
  <dcterms:created xsi:type="dcterms:W3CDTF">2013-08-27T19:08:06Z</dcterms:created>
  <dcterms:modified xsi:type="dcterms:W3CDTF">2022-11-02T23:45:31Z</dcterms:modified>
</cp:coreProperties>
</file>